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9"/>
  </p:notesMasterIdLst>
  <p:sldIdLst>
    <p:sldId id="257" r:id="rId2"/>
    <p:sldId id="310" r:id="rId3"/>
    <p:sldId id="353" r:id="rId4"/>
    <p:sldId id="355" r:id="rId5"/>
    <p:sldId id="329" r:id="rId6"/>
    <p:sldId id="327" r:id="rId7"/>
    <p:sldId id="332" r:id="rId8"/>
    <p:sldId id="333" r:id="rId9"/>
    <p:sldId id="356" r:id="rId10"/>
    <p:sldId id="335" r:id="rId11"/>
    <p:sldId id="336" r:id="rId12"/>
    <p:sldId id="337" r:id="rId13"/>
    <p:sldId id="338" r:id="rId14"/>
    <p:sldId id="339" r:id="rId15"/>
    <p:sldId id="340" r:id="rId16"/>
    <p:sldId id="341" r:id="rId17"/>
    <p:sldId id="359" r:id="rId18"/>
    <p:sldId id="360" r:id="rId19"/>
    <p:sldId id="349" r:id="rId20"/>
    <p:sldId id="348" r:id="rId21"/>
    <p:sldId id="362" r:id="rId22"/>
    <p:sldId id="351" r:id="rId23"/>
    <p:sldId id="342" r:id="rId24"/>
    <p:sldId id="352" r:id="rId25"/>
    <p:sldId id="344" r:id="rId26"/>
    <p:sldId id="357" r:id="rId27"/>
    <p:sldId id="345" r:id="rId28"/>
    <p:sldId id="292" r:id="rId29"/>
    <p:sldId id="293" r:id="rId30"/>
    <p:sldId id="296" r:id="rId31"/>
    <p:sldId id="294" r:id="rId32"/>
    <p:sldId id="301" r:id="rId33"/>
    <p:sldId id="302" r:id="rId34"/>
    <p:sldId id="358" r:id="rId35"/>
    <p:sldId id="311" r:id="rId36"/>
    <p:sldId id="326" r:id="rId37"/>
    <p:sldId id="286" r:id="rId38"/>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7D5C8-9552-A8BF-1EB6-C8CDBC96154B}" name="Clara Patricia Paz" initials="CP" userId="S::clara.paz@udla.edu.ec::c43d9379-bc95-4934-a73e-6959928007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CA66"/>
    <a:srgbClr val="A591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8542" autoAdjust="0"/>
  </p:normalViewPr>
  <p:slideViewPr>
    <p:cSldViewPr>
      <p:cViewPr varScale="1">
        <p:scale>
          <a:sx n="79" d="100"/>
          <a:sy n="79" d="100"/>
        </p:scale>
        <p:origin x="250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152F920B-F3A8-FDC8-FDA1-EED8E5390B3F}"/>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GB" altLang="en-US"/>
          </a:p>
        </p:txBody>
      </p:sp>
      <p:sp>
        <p:nvSpPr>
          <p:cNvPr id="79875" name="Rectangle 3">
            <a:extLst>
              <a:ext uri="{FF2B5EF4-FFF2-40B4-BE49-F238E27FC236}">
                <a16:creationId xmlns:a16="http://schemas.microsoft.com/office/drawing/2014/main" id="{FCCA3D07-3B6E-7A50-AA29-3C4877FF48B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GB" altLang="en-US"/>
          </a:p>
        </p:txBody>
      </p:sp>
      <p:sp>
        <p:nvSpPr>
          <p:cNvPr id="13316" name="Rectangle 4">
            <a:extLst>
              <a:ext uri="{FF2B5EF4-FFF2-40B4-BE49-F238E27FC236}">
                <a16:creationId xmlns:a16="http://schemas.microsoft.com/office/drawing/2014/main" id="{0318273C-908F-5E0C-0941-C3FD4E427769}"/>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a:extLst>
              <a:ext uri="{FF2B5EF4-FFF2-40B4-BE49-F238E27FC236}">
                <a16:creationId xmlns:a16="http://schemas.microsoft.com/office/drawing/2014/main" id="{9D3886D1-E33E-7B4D-29B1-BD363DC5DB0B}"/>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79878" name="Rectangle 6">
            <a:extLst>
              <a:ext uri="{FF2B5EF4-FFF2-40B4-BE49-F238E27FC236}">
                <a16:creationId xmlns:a16="http://schemas.microsoft.com/office/drawing/2014/main" id="{107F5E17-53FB-DC55-DFD9-C6E8CF8C5CE3}"/>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GB" altLang="en-US"/>
          </a:p>
        </p:txBody>
      </p:sp>
      <p:sp>
        <p:nvSpPr>
          <p:cNvPr id="79879" name="Rectangle 7">
            <a:extLst>
              <a:ext uri="{FF2B5EF4-FFF2-40B4-BE49-F238E27FC236}">
                <a16:creationId xmlns:a16="http://schemas.microsoft.com/office/drawing/2014/main" id="{1A349A19-8AE9-7A72-7838-D2056AE7C20C}"/>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43551D1-2E14-4AA4-A4E0-521782F58B1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D321256-D49E-928F-7C08-DFC0EE7E740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C91837DE-DEFC-034B-7E84-74B69F177A5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en-GB" altLang="en-US"/>
              <a:t>Said that I was going to be bit provocative but that I think the tendency to treat questionnaire and other self-report data as equivalent to natural science measurements is wrong and potentially dangerous.  I’m not saying we shouldn’t use such measures, in fact I believe strongly that we should use them, but I am sure we need to use them much more thoughtfully than we seem to in 2024.</a:t>
            </a:r>
          </a:p>
        </p:txBody>
      </p:sp>
      <p:sp>
        <p:nvSpPr>
          <p:cNvPr id="15364" name="Slide Number Placeholder 3">
            <a:extLst>
              <a:ext uri="{FF2B5EF4-FFF2-40B4-BE49-F238E27FC236}">
                <a16:creationId xmlns:a16="http://schemas.microsoft.com/office/drawing/2014/main" id="{50650417-2C00-991F-3D03-5F06364187F3}"/>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7F6F226-13D3-489D-974B-FD018AD89FC2}" type="slidenum">
              <a:rPr lang="en-GB" altLang="en-US" sz="1200" smtClean="0"/>
              <a:pPr/>
              <a:t>1</a:t>
            </a:fld>
            <a:endParaRPr lang="en-GB"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had to stop here in Quito as, though I had timed the talk, talking very slowly, to 23 minutes, with sequential interpretation (by a lovely interpreter, Yvette), I had used 40 of the 50 minutes by here so I encouraged people there who were interested to get the full talk but explained that the rest of the talk was running through the implications of what I had been arguing.</a:t>
            </a:r>
          </a:p>
        </p:txBody>
      </p:sp>
      <p:sp>
        <p:nvSpPr>
          <p:cNvPr id="4" name="Slide Number Placeholder 3"/>
          <p:cNvSpPr>
            <a:spLocks noGrp="1"/>
          </p:cNvSpPr>
          <p:nvPr>
            <p:ph type="sldNum" sz="quarter" idx="5"/>
          </p:nvPr>
        </p:nvSpPr>
        <p:spPr/>
        <p:txBody>
          <a:bodyPr/>
          <a:lstStyle/>
          <a:p>
            <a:pPr>
              <a:defRPr/>
            </a:pPr>
            <a:fld id="{243551D1-2E14-4AA4-A4E0-521782F58B12}" type="slidenum">
              <a:rPr lang="en-GB" altLang="en-US" smtClean="0"/>
              <a:pPr>
                <a:defRPr/>
              </a:pPr>
              <a:t>26</a:t>
            </a:fld>
            <a:endParaRPr lang="en-GB" altLang="en-US"/>
          </a:p>
        </p:txBody>
      </p:sp>
    </p:spTree>
    <p:extLst>
      <p:ext uri="{BB962C8B-B14F-4D97-AF65-F5344CB8AC3E}">
        <p14:creationId xmlns:p14="http://schemas.microsoft.com/office/powerpoint/2010/main" val="33134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“PwDM” = Person with Diabetes (Mellitus)</a:t>
            </a:r>
          </a:p>
        </p:txBody>
      </p:sp>
      <p:sp>
        <p:nvSpPr>
          <p:cNvPr id="4" name="Slide Number Placeholder 3"/>
          <p:cNvSpPr>
            <a:spLocks noGrp="1"/>
          </p:cNvSpPr>
          <p:nvPr>
            <p:ph type="sldNum" sz="quarter" idx="5"/>
          </p:nvPr>
        </p:nvSpPr>
        <p:spPr/>
        <p:txBody>
          <a:bodyPr/>
          <a:lstStyle/>
          <a:p>
            <a:pPr>
              <a:defRPr/>
            </a:pPr>
            <a:fld id="{243551D1-2E14-4AA4-A4E0-521782F58B12}" type="slidenum">
              <a:rPr lang="en-GB" altLang="en-US" smtClean="0"/>
              <a:pPr>
                <a:defRPr/>
              </a:pPr>
              <a:t>30</a:t>
            </a:fld>
            <a:endParaRPr lang="en-GB" altLang="en-US"/>
          </a:p>
        </p:txBody>
      </p:sp>
    </p:spTree>
    <p:extLst>
      <p:ext uri="{BB962C8B-B14F-4D97-AF65-F5344CB8AC3E}">
        <p14:creationId xmlns:p14="http://schemas.microsoft.com/office/powerpoint/2010/main" val="177467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title for this talk comes out of a paper Clara and I published with Lila back in 2019 but the issues have been important for me for, hm, 40 years!</a:t>
            </a:r>
          </a:p>
        </p:txBody>
      </p:sp>
      <p:sp>
        <p:nvSpPr>
          <p:cNvPr id="4" name="Slide Number Placeholder 3"/>
          <p:cNvSpPr>
            <a:spLocks noGrp="1"/>
          </p:cNvSpPr>
          <p:nvPr>
            <p:ph type="sldNum" sz="quarter" idx="5"/>
          </p:nvPr>
        </p:nvSpPr>
        <p:spPr/>
        <p:txBody>
          <a:bodyPr/>
          <a:lstStyle/>
          <a:p>
            <a:pPr>
              <a:defRPr/>
            </a:pPr>
            <a:fld id="{243551D1-2E14-4AA4-A4E0-521782F58B12}" type="slidenum">
              <a:rPr lang="en-GB" altLang="en-US" smtClean="0"/>
              <a:pPr>
                <a:defRPr/>
              </a:pPr>
              <a:t>2</a:t>
            </a:fld>
            <a:endParaRPr lang="en-GB" altLang="en-US"/>
          </a:p>
        </p:txBody>
      </p:sp>
    </p:spTree>
    <p:extLst>
      <p:ext uri="{BB962C8B-B14F-4D97-AF65-F5344CB8AC3E}">
        <p14:creationId xmlns:p14="http://schemas.microsoft.com/office/powerpoint/2010/main" val="992799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Map through the talk</a:t>
            </a:r>
          </a:p>
        </p:txBody>
      </p:sp>
      <p:sp>
        <p:nvSpPr>
          <p:cNvPr id="4" name="Slide Number Placeholder 3"/>
          <p:cNvSpPr>
            <a:spLocks noGrp="1"/>
          </p:cNvSpPr>
          <p:nvPr>
            <p:ph type="sldNum" sz="quarter" idx="5"/>
          </p:nvPr>
        </p:nvSpPr>
        <p:spPr/>
        <p:txBody>
          <a:bodyPr/>
          <a:lstStyle/>
          <a:p>
            <a:pPr>
              <a:defRPr/>
            </a:pPr>
            <a:fld id="{243551D1-2E14-4AA4-A4E0-521782F58B12}" type="slidenum">
              <a:rPr lang="en-GB" altLang="en-US" smtClean="0"/>
              <a:pPr>
                <a:defRPr/>
              </a:pPr>
              <a:t>3</a:t>
            </a:fld>
            <a:endParaRPr lang="en-GB" altLang="en-US"/>
          </a:p>
        </p:txBody>
      </p:sp>
    </p:spTree>
    <p:extLst>
      <p:ext uri="{BB962C8B-B14F-4D97-AF65-F5344CB8AC3E}">
        <p14:creationId xmlns:p14="http://schemas.microsoft.com/office/powerpoint/2010/main" val="2540089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OK, to begin at the beginning.</a:t>
            </a:r>
          </a:p>
        </p:txBody>
      </p:sp>
      <p:sp>
        <p:nvSpPr>
          <p:cNvPr id="4" name="Slide Number Placeholder 3"/>
          <p:cNvSpPr>
            <a:spLocks noGrp="1"/>
          </p:cNvSpPr>
          <p:nvPr>
            <p:ph type="sldNum" sz="quarter" idx="5"/>
          </p:nvPr>
        </p:nvSpPr>
        <p:spPr/>
        <p:txBody>
          <a:bodyPr/>
          <a:lstStyle/>
          <a:p>
            <a:pPr>
              <a:defRPr/>
            </a:pPr>
            <a:fld id="{243551D1-2E14-4AA4-A4E0-521782F58B12}" type="slidenum">
              <a:rPr lang="en-GB" altLang="en-US" smtClean="0"/>
              <a:pPr>
                <a:defRPr/>
              </a:pPr>
              <a:t>4</a:t>
            </a:fld>
            <a:endParaRPr lang="en-GB" altLang="en-US"/>
          </a:p>
        </p:txBody>
      </p:sp>
    </p:spTree>
    <p:extLst>
      <p:ext uri="{BB962C8B-B14F-4D97-AF65-F5344CB8AC3E}">
        <p14:creationId xmlns:p14="http://schemas.microsoft.com/office/powerpoint/2010/main" val="1115214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Which takes me back to 1984 when I started in MH work and what I then decided was my driving research interest.  That has remained true and this talk is about one element of that work.</a:t>
            </a:r>
          </a:p>
        </p:txBody>
      </p:sp>
      <p:sp>
        <p:nvSpPr>
          <p:cNvPr id="4" name="Slide Number Placeholder 3"/>
          <p:cNvSpPr>
            <a:spLocks noGrp="1"/>
          </p:cNvSpPr>
          <p:nvPr>
            <p:ph type="sldNum" sz="quarter" idx="5"/>
          </p:nvPr>
        </p:nvSpPr>
        <p:spPr/>
        <p:txBody>
          <a:bodyPr/>
          <a:lstStyle/>
          <a:p>
            <a:pPr>
              <a:defRPr/>
            </a:pPr>
            <a:fld id="{243551D1-2E14-4AA4-A4E0-521782F58B12}" type="slidenum">
              <a:rPr lang="en-GB" altLang="en-US" smtClean="0"/>
              <a:pPr>
                <a:defRPr/>
              </a:pPr>
              <a:t>5</a:t>
            </a:fld>
            <a:endParaRPr lang="en-GB" altLang="en-US"/>
          </a:p>
        </p:txBody>
      </p:sp>
    </p:spTree>
    <p:extLst>
      <p:ext uri="{BB962C8B-B14F-4D97-AF65-F5344CB8AC3E}">
        <p14:creationId xmlns:p14="http://schemas.microsoft.com/office/powerpoint/2010/main" val="1048921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At the time I didn’t really know the word “epistemology” and I’m still not very knowledgeable about philosophy but I do at least now have a hybrid epistemological position!</a:t>
            </a:r>
          </a:p>
        </p:txBody>
      </p:sp>
      <p:sp>
        <p:nvSpPr>
          <p:cNvPr id="4" name="Slide Number Placeholder 3"/>
          <p:cNvSpPr>
            <a:spLocks noGrp="1"/>
          </p:cNvSpPr>
          <p:nvPr>
            <p:ph type="sldNum" sz="quarter" idx="5"/>
          </p:nvPr>
        </p:nvSpPr>
        <p:spPr/>
        <p:txBody>
          <a:bodyPr/>
          <a:lstStyle/>
          <a:p>
            <a:pPr>
              <a:defRPr/>
            </a:pPr>
            <a:fld id="{243551D1-2E14-4AA4-A4E0-521782F58B12}" type="slidenum">
              <a:rPr lang="en-GB" altLang="en-US" smtClean="0"/>
              <a:pPr>
                <a:defRPr/>
              </a:pPr>
              <a:t>6</a:t>
            </a:fld>
            <a:endParaRPr lang="en-GB" altLang="en-US"/>
          </a:p>
        </p:txBody>
      </p:sp>
    </p:spTree>
    <p:extLst>
      <p:ext uri="{BB962C8B-B14F-4D97-AF65-F5344CB8AC3E}">
        <p14:creationId xmlns:p14="http://schemas.microsoft.com/office/powerpoint/2010/main" val="490767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Making some progress!</a:t>
            </a:r>
          </a:p>
        </p:txBody>
      </p:sp>
      <p:sp>
        <p:nvSpPr>
          <p:cNvPr id="4" name="Slide Number Placeholder 3"/>
          <p:cNvSpPr>
            <a:spLocks noGrp="1"/>
          </p:cNvSpPr>
          <p:nvPr>
            <p:ph type="sldNum" sz="quarter" idx="5"/>
          </p:nvPr>
        </p:nvSpPr>
        <p:spPr/>
        <p:txBody>
          <a:bodyPr/>
          <a:lstStyle/>
          <a:p>
            <a:pPr>
              <a:defRPr/>
            </a:pPr>
            <a:fld id="{243551D1-2E14-4AA4-A4E0-521782F58B12}" type="slidenum">
              <a:rPr lang="en-GB" altLang="en-US" smtClean="0"/>
              <a:pPr>
                <a:defRPr/>
              </a:pPr>
              <a:t>9</a:t>
            </a:fld>
            <a:endParaRPr lang="en-GB" altLang="en-US"/>
          </a:p>
        </p:txBody>
      </p:sp>
    </p:spTree>
    <p:extLst>
      <p:ext uri="{BB962C8B-B14F-4D97-AF65-F5344CB8AC3E}">
        <p14:creationId xmlns:p14="http://schemas.microsoft.com/office/powerpoint/2010/main" val="3354319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talk was for an audience mostly of undergraduate students so I summarised this by saying that these methods are very powerful but rather seductive.</a:t>
            </a:r>
          </a:p>
        </p:txBody>
      </p:sp>
      <p:sp>
        <p:nvSpPr>
          <p:cNvPr id="4" name="Slide Number Placeholder 3"/>
          <p:cNvSpPr>
            <a:spLocks noGrp="1"/>
          </p:cNvSpPr>
          <p:nvPr>
            <p:ph type="sldNum" sz="quarter" idx="5"/>
          </p:nvPr>
        </p:nvSpPr>
        <p:spPr/>
        <p:txBody>
          <a:bodyPr/>
          <a:lstStyle/>
          <a:p>
            <a:pPr>
              <a:defRPr/>
            </a:pPr>
            <a:fld id="{243551D1-2E14-4AA4-A4E0-521782F58B12}" type="slidenum">
              <a:rPr lang="en-GB" altLang="en-US" smtClean="0"/>
              <a:pPr>
                <a:defRPr/>
              </a:pPr>
              <a:t>19</a:t>
            </a:fld>
            <a:endParaRPr lang="en-GB" altLang="en-US"/>
          </a:p>
        </p:txBody>
      </p:sp>
    </p:spTree>
    <p:extLst>
      <p:ext uri="{BB962C8B-B14F-4D97-AF65-F5344CB8AC3E}">
        <p14:creationId xmlns:p14="http://schemas.microsoft.com/office/powerpoint/2010/main" val="1941702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With hindsight I think “unit of analysis” is not the ideal heading here as it’s particularly about the way we take ideas about questionnaires “having” reliability and validity as if they were natural science measurements from aggregate data analyses and we then often apply them to single individual’s responses which is a potentially dangerous mismatch as we have no reason to expect that this individual is using the measure in the way that some sufficient majority of the respondents did in the “validation study” for the measure.  (I hate that idea of “validated measures” and “validation studies” but love people who do good studies that I call “psychometric explorations” and who don’t overstate what they have found as if it will apply for everyone using the measure.  (Sadly, I have written some such reports in my earlier days.)</a:t>
            </a:r>
          </a:p>
        </p:txBody>
      </p:sp>
      <p:sp>
        <p:nvSpPr>
          <p:cNvPr id="4" name="Slide Number Placeholder 3"/>
          <p:cNvSpPr>
            <a:spLocks noGrp="1"/>
          </p:cNvSpPr>
          <p:nvPr>
            <p:ph type="sldNum" sz="quarter" idx="5"/>
          </p:nvPr>
        </p:nvSpPr>
        <p:spPr/>
        <p:txBody>
          <a:bodyPr/>
          <a:lstStyle/>
          <a:p>
            <a:pPr>
              <a:defRPr/>
            </a:pPr>
            <a:fld id="{243551D1-2E14-4AA4-A4E0-521782F58B12}" type="slidenum">
              <a:rPr lang="en-GB" altLang="en-US" smtClean="0"/>
              <a:pPr>
                <a:defRPr/>
              </a:pPr>
              <a:t>23</a:t>
            </a:fld>
            <a:endParaRPr lang="en-GB" altLang="en-US"/>
          </a:p>
        </p:txBody>
      </p:sp>
    </p:spTree>
    <p:extLst>
      <p:ext uri="{BB962C8B-B14F-4D97-AF65-F5344CB8AC3E}">
        <p14:creationId xmlns:p14="http://schemas.microsoft.com/office/powerpoint/2010/main" val="10319637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EED4EC-2F0C-8CCE-0BDB-EBEDFCFFA462}"/>
              </a:ext>
            </a:extLst>
          </p:cNvPr>
          <p:cNvGrpSpPr>
            <a:grpSpLocks/>
          </p:cNvGrpSpPr>
          <p:nvPr/>
        </p:nvGrpSpPr>
        <p:grpSpPr bwMode="auto">
          <a:xfrm>
            <a:off x="7419975" y="0"/>
            <a:ext cx="1730375" cy="6858000"/>
            <a:chOff x="4667" y="0"/>
            <a:chExt cx="1090" cy="4320"/>
          </a:xfrm>
        </p:grpSpPr>
        <p:sp>
          <p:nvSpPr>
            <p:cNvPr id="3" name="Rectangle 3">
              <a:extLst>
                <a:ext uri="{FF2B5EF4-FFF2-40B4-BE49-F238E27FC236}">
                  <a16:creationId xmlns:a16="http://schemas.microsoft.com/office/drawing/2014/main" id="{185803A4-DC42-68F5-E99F-2AA43B230B93}"/>
                </a:ext>
              </a:extLst>
            </p:cNvPr>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pic>
          <p:nvPicPr>
            <p:cNvPr id="4" name="Picture 4">
              <a:extLst>
                <a:ext uri="{FF2B5EF4-FFF2-40B4-BE49-F238E27FC236}">
                  <a16:creationId xmlns:a16="http://schemas.microsoft.com/office/drawing/2014/main" id="{72242CA0-0372-8413-31B6-AE7BA92351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3902" b="31862"/>
            <a:stretch>
              <a:fillRect/>
            </a:stretch>
          </p:blipFill>
          <p:spPr bwMode="auto">
            <a:xfrm>
              <a:off x="4667" y="293"/>
              <a:ext cx="1090" cy="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1" name="Rectangle 5"/>
          <p:cNvSpPr>
            <a:spLocks noGrp="1" noChangeArrowheads="1"/>
          </p:cNvSpPr>
          <p:nvPr>
            <p:ph type="ctrTitle" sz="quarter"/>
          </p:nvPr>
        </p:nvSpPr>
        <p:spPr>
          <a:xfrm>
            <a:off x="152400" y="990600"/>
            <a:ext cx="7543800" cy="1143000"/>
          </a:xfrm>
        </p:spPr>
        <p:txBody>
          <a:bodyPr/>
          <a:lstStyle>
            <a:lvl1pPr>
              <a:defRPr/>
            </a:lvl1pPr>
          </a:lstStyle>
          <a:p>
            <a:pPr lvl="0"/>
            <a:r>
              <a:rPr lang="en-GB" altLang="en-US" noProof="0"/>
              <a:t>Click to edit Master title style</a:t>
            </a:r>
          </a:p>
        </p:txBody>
      </p:sp>
      <p:sp>
        <p:nvSpPr>
          <p:cNvPr id="4102" name="Rectangle 6"/>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GB" altLang="en-US" noProof="0"/>
              <a:t>Click to edit Master subtitle style</a:t>
            </a:r>
          </a:p>
        </p:txBody>
      </p:sp>
      <p:sp>
        <p:nvSpPr>
          <p:cNvPr id="5" name="Date Placeholder 7">
            <a:extLst>
              <a:ext uri="{FF2B5EF4-FFF2-40B4-BE49-F238E27FC236}">
                <a16:creationId xmlns:a16="http://schemas.microsoft.com/office/drawing/2014/main" id="{06DE7F73-A02F-8DE1-D37F-F70C1F315133}"/>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8">
            <a:extLst>
              <a:ext uri="{FF2B5EF4-FFF2-40B4-BE49-F238E27FC236}">
                <a16:creationId xmlns:a16="http://schemas.microsoft.com/office/drawing/2014/main" id="{F5E9C1D1-E887-ED4F-A203-D6AE983B2B22}"/>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9">
            <a:extLst>
              <a:ext uri="{FF2B5EF4-FFF2-40B4-BE49-F238E27FC236}">
                <a16:creationId xmlns:a16="http://schemas.microsoft.com/office/drawing/2014/main" id="{6939C535-BE98-ECDB-B389-34E0CA381EF0}"/>
              </a:ext>
            </a:extLst>
          </p:cNvPr>
          <p:cNvSpPr>
            <a:spLocks noGrp="1"/>
          </p:cNvSpPr>
          <p:nvPr>
            <p:ph type="sldNum" sz="quarter" idx="12"/>
          </p:nvPr>
        </p:nvSpPr>
        <p:spPr/>
        <p:txBody>
          <a:bodyPr/>
          <a:lstStyle>
            <a:lvl1pPr>
              <a:defRPr smtClean="0"/>
            </a:lvl1pPr>
          </a:lstStyle>
          <a:p>
            <a:pPr>
              <a:defRPr/>
            </a:pPr>
            <a:r>
              <a:rPr lang="en-GB" altLang="en-US"/>
              <a:t>Slide </a:t>
            </a:r>
            <a:fld id="{E8152B45-9878-4618-883A-5090BAF4D548}" type="slidenum">
              <a:rPr lang="en-GB" altLang="en-US" smtClean="0"/>
              <a:pPr>
                <a:defRPr/>
              </a:pPr>
              <a:t>‹#›</a:t>
            </a:fld>
            <a:r>
              <a:rPr lang="en-GB" altLang="en-US"/>
              <a:t> of ?</a:t>
            </a:r>
          </a:p>
        </p:txBody>
      </p:sp>
    </p:spTree>
    <p:extLst>
      <p:ext uri="{BB962C8B-B14F-4D97-AF65-F5344CB8AC3E}">
        <p14:creationId xmlns:p14="http://schemas.microsoft.com/office/powerpoint/2010/main" val="3965492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171AF4-3CFD-0959-1B02-0E19E3ECAF2C}"/>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BD79855D-5375-E6CE-2D2F-265DD06FD661}"/>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3B5909B4-E961-AD58-2190-73A3C2C83071}"/>
              </a:ext>
            </a:extLst>
          </p:cNvPr>
          <p:cNvSpPr>
            <a:spLocks noGrp="1"/>
          </p:cNvSpPr>
          <p:nvPr>
            <p:ph type="sldNum" sz="quarter" idx="12"/>
          </p:nvPr>
        </p:nvSpPr>
        <p:spPr/>
        <p:txBody>
          <a:bodyPr/>
          <a:lstStyle>
            <a:lvl1pPr>
              <a:defRPr/>
            </a:lvl1pPr>
          </a:lstStyle>
          <a:p>
            <a:pPr>
              <a:defRPr/>
            </a:pPr>
            <a:fld id="{1C6994D7-5AE2-424E-8A40-ECC84A757EF9}" type="slidenum">
              <a:rPr lang="en-GB" altLang="en-US"/>
              <a:pPr>
                <a:defRPr/>
              </a:pPr>
              <a:t>‹#›</a:t>
            </a:fld>
            <a:endParaRPr lang="en-GB" altLang="en-US"/>
          </a:p>
        </p:txBody>
      </p:sp>
    </p:spTree>
    <p:extLst>
      <p:ext uri="{BB962C8B-B14F-4D97-AF65-F5344CB8AC3E}">
        <p14:creationId xmlns:p14="http://schemas.microsoft.com/office/powerpoint/2010/main" val="1680289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772150" y="304800"/>
            <a:ext cx="184785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28600" y="304800"/>
            <a:ext cx="53911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B33E59-B829-FDC7-069E-C0D863CEFF81}"/>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56CBD24A-7A10-5586-55F6-26D967570D82}"/>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495E92C4-5694-EDE8-A80B-9CA14A4D16F9}"/>
              </a:ext>
            </a:extLst>
          </p:cNvPr>
          <p:cNvSpPr>
            <a:spLocks noGrp="1"/>
          </p:cNvSpPr>
          <p:nvPr>
            <p:ph type="sldNum" sz="quarter" idx="12"/>
          </p:nvPr>
        </p:nvSpPr>
        <p:spPr/>
        <p:txBody>
          <a:bodyPr/>
          <a:lstStyle>
            <a:lvl1pPr>
              <a:defRPr/>
            </a:lvl1pPr>
          </a:lstStyle>
          <a:p>
            <a:pPr>
              <a:defRPr/>
            </a:pPr>
            <a:fld id="{7AC1AB35-7344-4837-A9FC-A2C2BD94521E}" type="slidenum">
              <a:rPr lang="en-GB" altLang="en-US"/>
              <a:pPr>
                <a:defRPr/>
              </a:pPr>
              <a:t>‹#›</a:t>
            </a:fld>
            <a:endParaRPr lang="en-GB" altLang="en-US"/>
          </a:p>
        </p:txBody>
      </p:sp>
    </p:spTree>
    <p:extLst>
      <p:ext uri="{BB962C8B-B14F-4D97-AF65-F5344CB8AC3E}">
        <p14:creationId xmlns:p14="http://schemas.microsoft.com/office/powerpoint/2010/main" val="2577646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354" y="137383"/>
            <a:ext cx="7391400" cy="771337"/>
          </a:xfrm>
        </p:spPr>
        <p:txBody>
          <a:bodyPr/>
          <a:lstStyle/>
          <a:p>
            <a:r>
              <a:rPr lang="en-US"/>
              <a:t>Click to edit Master title style</a:t>
            </a:r>
            <a:endParaRPr lang="en-GB"/>
          </a:p>
        </p:txBody>
      </p:sp>
      <p:sp>
        <p:nvSpPr>
          <p:cNvPr id="3" name="Content Placeholder 2"/>
          <p:cNvSpPr>
            <a:spLocks noGrp="1"/>
          </p:cNvSpPr>
          <p:nvPr>
            <p:ph idx="1"/>
          </p:nvPr>
        </p:nvSpPr>
        <p:spPr>
          <a:xfrm>
            <a:off x="228600" y="1052736"/>
            <a:ext cx="7391400" cy="50432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B92E22-F6D8-348A-079B-78B7F90D6984}"/>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16000522-D1BC-43A6-68DA-8E9CE4252000}"/>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BD468FEB-9D1E-7225-2F80-780D80F3CD5C}"/>
              </a:ext>
            </a:extLst>
          </p:cNvPr>
          <p:cNvSpPr>
            <a:spLocks noGrp="1"/>
          </p:cNvSpPr>
          <p:nvPr>
            <p:ph type="sldNum" sz="quarter" idx="12"/>
          </p:nvPr>
        </p:nvSpPr>
        <p:spPr/>
        <p:txBody>
          <a:bodyPr/>
          <a:lstStyle>
            <a:lvl1pPr>
              <a:defRPr smtClean="0"/>
            </a:lvl1pPr>
          </a:lstStyle>
          <a:p>
            <a:pPr>
              <a:defRPr/>
            </a:pPr>
            <a:fld id="{17FB3E71-3A16-4142-A11D-CDEB4867A842}" type="slidenum">
              <a:rPr lang="en-GB" altLang="en-US"/>
              <a:pPr>
                <a:defRPr/>
              </a:pPr>
              <a:t>‹#›</a:t>
            </a:fld>
            <a:r>
              <a:rPr lang="en-GB" altLang="en-US"/>
              <a:t> of n!</a:t>
            </a:r>
          </a:p>
        </p:txBody>
      </p:sp>
    </p:spTree>
    <p:extLst>
      <p:ext uri="{BB962C8B-B14F-4D97-AF65-F5344CB8AC3E}">
        <p14:creationId xmlns:p14="http://schemas.microsoft.com/office/powerpoint/2010/main" val="3797645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5B81CDC-8CAD-5957-270C-69BB4E9813D3}"/>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F2BBEB22-F809-7274-53DB-003EB4BED892}"/>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D1E36DDA-BA88-3B6A-3A08-712DEB5A930F}"/>
              </a:ext>
            </a:extLst>
          </p:cNvPr>
          <p:cNvSpPr>
            <a:spLocks noGrp="1"/>
          </p:cNvSpPr>
          <p:nvPr>
            <p:ph type="sldNum" sz="quarter" idx="12"/>
          </p:nvPr>
        </p:nvSpPr>
        <p:spPr/>
        <p:txBody>
          <a:bodyPr/>
          <a:lstStyle>
            <a:lvl1pPr>
              <a:defRPr/>
            </a:lvl1pPr>
          </a:lstStyle>
          <a:p>
            <a:pPr>
              <a:defRPr/>
            </a:pPr>
            <a:fld id="{7D4D5233-FC39-4DC2-A40C-5B309498AB45}" type="slidenum">
              <a:rPr lang="en-GB" altLang="en-US"/>
              <a:pPr>
                <a:defRPr/>
              </a:pPr>
              <a:t>‹#›</a:t>
            </a:fld>
            <a:endParaRPr lang="en-GB" altLang="en-US"/>
          </a:p>
        </p:txBody>
      </p:sp>
    </p:spTree>
    <p:extLst>
      <p:ext uri="{BB962C8B-B14F-4D97-AF65-F5344CB8AC3E}">
        <p14:creationId xmlns:p14="http://schemas.microsoft.com/office/powerpoint/2010/main" val="4111394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28600" y="1371600"/>
            <a:ext cx="36195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000500" y="1371600"/>
            <a:ext cx="36195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569FD6E-9A15-58C0-2F59-D67E9A35F675}"/>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167386B7-8E7F-81EE-B573-BAE94111576F}"/>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21402FD1-367D-4E43-B55E-501B67087F84}"/>
              </a:ext>
            </a:extLst>
          </p:cNvPr>
          <p:cNvSpPr>
            <a:spLocks noGrp="1"/>
          </p:cNvSpPr>
          <p:nvPr>
            <p:ph type="sldNum" sz="quarter" idx="12"/>
          </p:nvPr>
        </p:nvSpPr>
        <p:spPr/>
        <p:txBody>
          <a:bodyPr/>
          <a:lstStyle>
            <a:lvl1pPr>
              <a:defRPr/>
            </a:lvl1pPr>
          </a:lstStyle>
          <a:p>
            <a:pPr>
              <a:defRPr/>
            </a:pPr>
            <a:fld id="{C47AEC68-674D-4AEA-BFB4-350A471C8496}" type="slidenum">
              <a:rPr lang="en-GB" altLang="en-US"/>
              <a:pPr>
                <a:defRPr/>
              </a:pPr>
              <a:t>‹#›</a:t>
            </a:fld>
            <a:endParaRPr lang="en-GB" altLang="en-US"/>
          </a:p>
        </p:txBody>
      </p:sp>
    </p:spTree>
    <p:extLst>
      <p:ext uri="{BB962C8B-B14F-4D97-AF65-F5344CB8AC3E}">
        <p14:creationId xmlns:p14="http://schemas.microsoft.com/office/powerpoint/2010/main" val="3931067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38FDEE-129B-841E-F2EE-B17DDC3A14A0}"/>
              </a:ext>
            </a:extLst>
          </p:cNvPr>
          <p:cNvSpPr>
            <a:spLocks noGrp="1"/>
          </p:cNvSpPr>
          <p:nvPr>
            <p:ph type="dt" sz="half" idx="10"/>
          </p:nvPr>
        </p:nvSpPr>
        <p:spPr/>
        <p:txBody>
          <a:bodyPr/>
          <a:lstStyle>
            <a:lvl1pPr>
              <a:defRPr/>
            </a:lvl1pPr>
          </a:lstStyle>
          <a:p>
            <a:pPr>
              <a:defRPr/>
            </a:pPr>
            <a:endParaRPr lang="en-GB" altLang="en-US"/>
          </a:p>
        </p:txBody>
      </p:sp>
      <p:sp>
        <p:nvSpPr>
          <p:cNvPr id="8" name="Footer Placeholder 7">
            <a:extLst>
              <a:ext uri="{FF2B5EF4-FFF2-40B4-BE49-F238E27FC236}">
                <a16:creationId xmlns:a16="http://schemas.microsoft.com/office/drawing/2014/main" id="{5863F4EF-AE22-EF3A-44A4-D2FFED0A145D}"/>
              </a:ext>
            </a:extLst>
          </p:cNvPr>
          <p:cNvSpPr>
            <a:spLocks noGrp="1"/>
          </p:cNvSpPr>
          <p:nvPr>
            <p:ph type="ftr" sz="quarter" idx="11"/>
          </p:nvPr>
        </p:nvSpPr>
        <p:spPr/>
        <p:txBody>
          <a:bodyPr/>
          <a:lstStyle>
            <a:lvl1pPr>
              <a:defRPr/>
            </a:lvl1pPr>
          </a:lstStyle>
          <a:p>
            <a:pPr>
              <a:defRPr/>
            </a:pPr>
            <a:endParaRPr lang="en-GB" altLang="en-US"/>
          </a:p>
        </p:txBody>
      </p:sp>
      <p:sp>
        <p:nvSpPr>
          <p:cNvPr id="9" name="Slide Number Placeholder 8">
            <a:extLst>
              <a:ext uri="{FF2B5EF4-FFF2-40B4-BE49-F238E27FC236}">
                <a16:creationId xmlns:a16="http://schemas.microsoft.com/office/drawing/2014/main" id="{D0FD5123-68B6-A8FC-77C2-AD3C6EA6C8C7}"/>
              </a:ext>
            </a:extLst>
          </p:cNvPr>
          <p:cNvSpPr>
            <a:spLocks noGrp="1"/>
          </p:cNvSpPr>
          <p:nvPr>
            <p:ph type="sldNum" sz="quarter" idx="12"/>
          </p:nvPr>
        </p:nvSpPr>
        <p:spPr/>
        <p:txBody>
          <a:bodyPr/>
          <a:lstStyle>
            <a:lvl1pPr>
              <a:defRPr/>
            </a:lvl1pPr>
          </a:lstStyle>
          <a:p>
            <a:pPr>
              <a:defRPr/>
            </a:pPr>
            <a:fld id="{772E86B8-0E52-4834-BA60-337E7C9CD561}" type="slidenum">
              <a:rPr lang="en-GB" altLang="en-US"/>
              <a:pPr>
                <a:defRPr/>
              </a:pPr>
              <a:t>‹#›</a:t>
            </a:fld>
            <a:endParaRPr lang="en-GB" altLang="en-US"/>
          </a:p>
        </p:txBody>
      </p:sp>
    </p:spTree>
    <p:extLst>
      <p:ext uri="{BB962C8B-B14F-4D97-AF65-F5344CB8AC3E}">
        <p14:creationId xmlns:p14="http://schemas.microsoft.com/office/powerpoint/2010/main" val="1690757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04362C-29B9-60C4-5441-6310844DAC1A}"/>
              </a:ext>
            </a:extLst>
          </p:cNvPr>
          <p:cNvSpPr>
            <a:spLocks noGrp="1"/>
          </p:cNvSpPr>
          <p:nvPr>
            <p:ph type="dt" sz="half" idx="10"/>
          </p:nvPr>
        </p:nvSpPr>
        <p:spPr/>
        <p:txBody>
          <a:bodyPr/>
          <a:lstStyle>
            <a:lvl1pPr>
              <a:defRPr/>
            </a:lvl1pPr>
          </a:lstStyle>
          <a:p>
            <a:pPr>
              <a:defRPr/>
            </a:pPr>
            <a:endParaRPr lang="en-GB" altLang="en-US"/>
          </a:p>
        </p:txBody>
      </p:sp>
      <p:sp>
        <p:nvSpPr>
          <p:cNvPr id="4" name="Footer Placeholder 3">
            <a:extLst>
              <a:ext uri="{FF2B5EF4-FFF2-40B4-BE49-F238E27FC236}">
                <a16:creationId xmlns:a16="http://schemas.microsoft.com/office/drawing/2014/main" id="{9AA3005C-528F-6F01-B456-86D5B13493EE}"/>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4">
            <a:extLst>
              <a:ext uri="{FF2B5EF4-FFF2-40B4-BE49-F238E27FC236}">
                <a16:creationId xmlns:a16="http://schemas.microsoft.com/office/drawing/2014/main" id="{35CD5AB3-BB38-1E5F-3017-D83BD0DF82B5}"/>
              </a:ext>
            </a:extLst>
          </p:cNvPr>
          <p:cNvSpPr>
            <a:spLocks noGrp="1"/>
          </p:cNvSpPr>
          <p:nvPr>
            <p:ph type="sldNum" sz="quarter" idx="12"/>
          </p:nvPr>
        </p:nvSpPr>
        <p:spPr/>
        <p:txBody>
          <a:bodyPr/>
          <a:lstStyle>
            <a:lvl1pPr>
              <a:defRPr/>
            </a:lvl1pPr>
          </a:lstStyle>
          <a:p>
            <a:pPr>
              <a:defRPr/>
            </a:pPr>
            <a:fld id="{EBEB52B2-E4F3-48A1-BAAC-FC2096029F20}" type="slidenum">
              <a:rPr lang="en-GB" altLang="en-US"/>
              <a:pPr>
                <a:defRPr/>
              </a:pPr>
              <a:t>‹#›</a:t>
            </a:fld>
            <a:endParaRPr lang="en-GB" altLang="en-US"/>
          </a:p>
        </p:txBody>
      </p:sp>
    </p:spTree>
    <p:extLst>
      <p:ext uri="{BB962C8B-B14F-4D97-AF65-F5344CB8AC3E}">
        <p14:creationId xmlns:p14="http://schemas.microsoft.com/office/powerpoint/2010/main" val="240598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D0D524-A92E-7723-4DEF-6C4B9BB19A38}"/>
              </a:ext>
            </a:extLst>
          </p:cNvPr>
          <p:cNvSpPr>
            <a:spLocks noGrp="1"/>
          </p:cNvSpPr>
          <p:nvPr>
            <p:ph type="dt" sz="half" idx="10"/>
          </p:nvPr>
        </p:nvSpPr>
        <p:spPr/>
        <p:txBody>
          <a:bodyPr/>
          <a:lstStyle>
            <a:lvl1pPr>
              <a:defRPr/>
            </a:lvl1pPr>
          </a:lstStyle>
          <a:p>
            <a:pPr>
              <a:defRPr/>
            </a:pPr>
            <a:endParaRPr lang="en-GB" altLang="en-US"/>
          </a:p>
        </p:txBody>
      </p:sp>
      <p:sp>
        <p:nvSpPr>
          <p:cNvPr id="3" name="Footer Placeholder 2">
            <a:extLst>
              <a:ext uri="{FF2B5EF4-FFF2-40B4-BE49-F238E27FC236}">
                <a16:creationId xmlns:a16="http://schemas.microsoft.com/office/drawing/2014/main" id="{F28DA2E7-3F06-4CB2-08AA-A70A8118455B}"/>
              </a:ext>
            </a:extLst>
          </p:cNvPr>
          <p:cNvSpPr>
            <a:spLocks noGrp="1"/>
          </p:cNvSpPr>
          <p:nvPr>
            <p:ph type="ftr" sz="quarter" idx="11"/>
          </p:nvPr>
        </p:nvSpPr>
        <p:spPr/>
        <p:txBody>
          <a:bodyPr/>
          <a:lstStyle>
            <a:lvl1pPr>
              <a:defRPr/>
            </a:lvl1pPr>
          </a:lstStyle>
          <a:p>
            <a:pPr>
              <a:defRPr/>
            </a:pPr>
            <a:endParaRPr lang="en-GB" altLang="en-US"/>
          </a:p>
        </p:txBody>
      </p:sp>
      <p:sp>
        <p:nvSpPr>
          <p:cNvPr id="4" name="Slide Number Placeholder 3">
            <a:extLst>
              <a:ext uri="{FF2B5EF4-FFF2-40B4-BE49-F238E27FC236}">
                <a16:creationId xmlns:a16="http://schemas.microsoft.com/office/drawing/2014/main" id="{52021041-CCC3-094B-FDA8-C335E00ABE0C}"/>
              </a:ext>
            </a:extLst>
          </p:cNvPr>
          <p:cNvSpPr>
            <a:spLocks noGrp="1"/>
          </p:cNvSpPr>
          <p:nvPr>
            <p:ph type="sldNum" sz="quarter" idx="12"/>
          </p:nvPr>
        </p:nvSpPr>
        <p:spPr/>
        <p:txBody>
          <a:bodyPr/>
          <a:lstStyle>
            <a:lvl1pPr>
              <a:defRPr/>
            </a:lvl1pPr>
          </a:lstStyle>
          <a:p>
            <a:pPr>
              <a:defRPr/>
            </a:pPr>
            <a:fld id="{7862B3A9-FA5B-4160-A562-CBBBA47E1303}" type="slidenum">
              <a:rPr lang="en-GB" altLang="en-US"/>
              <a:pPr>
                <a:defRPr/>
              </a:pPr>
              <a:t>‹#›</a:t>
            </a:fld>
            <a:endParaRPr lang="en-GB" altLang="en-US"/>
          </a:p>
        </p:txBody>
      </p:sp>
    </p:spTree>
    <p:extLst>
      <p:ext uri="{BB962C8B-B14F-4D97-AF65-F5344CB8AC3E}">
        <p14:creationId xmlns:p14="http://schemas.microsoft.com/office/powerpoint/2010/main" val="522055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BDA9F2-0546-4C3A-1754-2E70FBC00679}"/>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CC5B8135-613C-D48C-E930-858434FB7765}"/>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FC023C3E-EB89-70B9-7B26-0B2C5371EE1F}"/>
              </a:ext>
            </a:extLst>
          </p:cNvPr>
          <p:cNvSpPr>
            <a:spLocks noGrp="1"/>
          </p:cNvSpPr>
          <p:nvPr>
            <p:ph type="sldNum" sz="quarter" idx="12"/>
          </p:nvPr>
        </p:nvSpPr>
        <p:spPr/>
        <p:txBody>
          <a:bodyPr/>
          <a:lstStyle>
            <a:lvl1pPr>
              <a:defRPr/>
            </a:lvl1pPr>
          </a:lstStyle>
          <a:p>
            <a:pPr>
              <a:defRPr/>
            </a:pPr>
            <a:fld id="{69EF9F9A-E6C5-4B53-A291-134E1BD53B5C}" type="slidenum">
              <a:rPr lang="en-GB" altLang="en-US"/>
              <a:pPr>
                <a:defRPr/>
              </a:pPr>
              <a:t>‹#›</a:t>
            </a:fld>
            <a:endParaRPr lang="en-GB" altLang="en-US"/>
          </a:p>
        </p:txBody>
      </p:sp>
    </p:spTree>
    <p:extLst>
      <p:ext uri="{BB962C8B-B14F-4D97-AF65-F5344CB8AC3E}">
        <p14:creationId xmlns:p14="http://schemas.microsoft.com/office/powerpoint/2010/main" val="3073181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60635C-AFA8-04E6-8919-697D3CFE5CF0}"/>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F5BB806A-7887-248B-CEF6-64EA7204988E}"/>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49839279-DE40-CFBB-DE19-95487BB08819}"/>
              </a:ext>
            </a:extLst>
          </p:cNvPr>
          <p:cNvSpPr>
            <a:spLocks noGrp="1"/>
          </p:cNvSpPr>
          <p:nvPr>
            <p:ph type="sldNum" sz="quarter" idx="12"/>
          </p:nvPr>
        </p:nvSpPr>
        <p:spPr/>
        <p:txBody>
          <a:bodyPr/>
          <a:lstStyle>
            <a:lvl1pPr>
              <a:defRPr/>
            </a:lvl1pPr>
          </a:lstStyle>
          <a:p>
            <a:pPr>
              <a:defRPr/>
            </a:pPr>
            <a:fld id="{05D7014A-458F-4B38-A022-169AD94A0634}" type="slidenum">
              <a:rPr lang="en-GB" altLang="en-US"/>
              <a:pPr>
                <a:defRPr/>
              </a:pPr>
              <a:t>‹#›</a:t>
            </a:fld>
            <a:endParaRPr lang="en-GB" altLang="en-US"/>
          </a:p>
        </p:txBody>
      </p:sp>
    </p:spTree>
    <p:extLst>
      <p:ext uri="{BB962C8B-B14F-4D97-AF65-F5344CB8AC3E}">
        <p14:creationId xmlns:p14="http://schemas.microsoft.com/office/powerpoint/2010/main" val="812726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D3338F14-5790-073B-314A-258F5BC6A04C}"/>
              </a:ext>
            </a:extLst>
          </p:cNvPr>
          <p:cNvGrpSpPr>
            <a:grpSpLocks/>
          </p:cNvGrpSpPr>
          <p:nvPr/>
        </p:nvGrpSpPr>
        <p:grpSpPr bwMode="auto">
          <a:xfrm>
            <a:off x="7419975" y="0"/>
            <a:ext cx="1730375" cy="6858000"/>
            <a:chOff x="4667" y="0"/>
            <a:chExt cx="1090" cy="4320"/>
          </a:xfrm>
        </p:grpSpPr>
        <p:sp>
          <p:nvSpPr>
            <p:cNvPr id="1032" name="Rectangle 3">
              <a:extLst>
                <a:ext uri="{FF2B5EF4-FFF2-40B4-BE49-F238E27FC236}">
                  <a16:creationId xmlns:a16="http://schemas.microsoft.com/office/drawing/2014/main" id="{F43801E3-CDAD-46C7-07F2-592CE642DCC8}"/>
                </a:ext>
              </a:extLst>
            </p:cNvPr>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a:noFill/>
            </a:ln>
            <a:effec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en-US" altLang="en-US"/>
            </a:p>
          </p:txBody>
        </p:sp>
        <p:pic>
          <p:nvPicPr>
            <p:cNvPr id="1033" name="Picture 4">
              <a:extLst>
                <a:ext uri="{FF2B5EF4-FFF2-40B4-BE49-F238E27FC236}">
                  <a16:creationId xmlns:a16="http://schemas.microsoft.com/office/drawing/2014/main" id="{B2777C2B-6A10-8FA3-B255-AEF8FC2597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r="13902" b="31862"/>
            <a:stretch>
              <a:fillRect/>
            </a:stretch>
          </p:blipFill>
          <p:spPr bwMode="auto">
            <a:xfrm>
              <a:off x="4667" y="293"/>
              <a:ext cx="1090" cy="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5">
            <a:extLst>
              <a:ext uri="{FF2B5EF4-FFF2-40B4-BE49-F238E27FC236}">
                <a16:creationId xmlns:a16="http://schemas.microsoft.com/office/drawing/2014/main" id="{22727BC7-9A5E-E63C-0FCB-3426765CD676}"/>
              </a:ext>
            </a:extLst>
          </p:cNvPr>
          <p:cNvSpPr>
            <a:spLocks noGrp="1" noChangeArrowheads="1"/>
          </p:cNvSpPr>
          <p:nvPr>
            <p:ph type="title"/>
          </p:nvPr>
        </p:nvSpPr>
        <p:spPr bwMode="auto">
          <a:xfrm>
            <a:off x="228600" y="304800"/>
            <a:ext cx="7391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8" name="Rectangle 6">
            <a:extLst>
              <a:ext uri="{FF2B5EF4-FFF2-40B4-BE49-F238E27FC236}">
                <a16:creationId xmlns:a16="http://schemas.microsoft.com/office/drawing/2014/main" id="{95B5BC03-91AD-1961-9CE9-5780AB98ED4A}"/>
              </a:ext>
            </a:extLst>
          </p:cNvPr>
          <p:cNvSpPr>
            <a:spLocks noGrp="1" noChangeArrowheads="1"/>
          </p:cNvSpPr>
          <p:nvPr>
            <p:ph type="body" idx="1"/>
          </p:nvPr>
        </p:nvSpPr>
        <p:spPr bwMode="auto">
          <a:xfrm>
            <a:off x="228600" y="1371600"/>
            <a:ext cx="7391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3079" name="Rectangle 7">
            <a:extLst>
              <a:ext uri="{FF2B5EF4-FFF2-40B4-BE49-F238E27FC236}">
                <a16:creationId xmlns:a16="http://schemas.microsoft.com/office/drawing/2014/main" id="{8AB076D9-55F7-B474-FDBB-CEA5AF03B2FA}"/>
              </a:ext>
            </a:extLst>
          </p:cNvPr>
          <p:cNvSpPr>
            <a:spLocks noGrp="1" noChangeArrowheads="1"/>
          </p:cNvSpPr>
          <p:nvPr>
            <p:ph type="dt" sz="half" idx="2"/>
          </p:nvPr>
        </p:nvSpPr>
        <p:spPr bwMode="auto">
          <a:xfrm>
            <a:off x="228600" y="6248400"/>
            <a:ext cx="1828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r>
              <a:rPr lang="en-GB" altLang="en-US"/>
              <a:t>?Date</a:t>
            </a:r>
          </a:p>
        </p:txBody>
      </p:sp>
      <p:sp>
        <p:nvSpPr>
          <p:cNvPr id="3080" name="Rectangle 8">
            <a:extLst>
              <a:ext uri="{FF2B5EF4-FFF2-40B4-BE49-F238E27FC236}">
                <a16:creationId xmlns:a16="http://schemas.microsoft.com/office/drawing/2014/main" id="{12F96AFA-BCAA-3D66-7810-87707939E3D1}"/>
              </a:ext>
            </a:extLst>
          </p:cNvPr>
          <p:cNvSpPr>
            <a:spLocks noGrp="1" noChangeArrowheads="1"/>
          </p:cNvSpPr>
          <p:nvPr>
            <p:ph type="ftr" sz="quarter" idx="3"/>
          </p:nvPr>
        </p:nvSpPr>
        <p:spPr bwMode="auto">
          <a:xfrm>
            <a:off x="2514600" y="6248400"/>
            <a:ext cx="3048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r>
              <a:rPr lang="en-GB" altLang="en-US"/>
              <a:t>UDLA psychology week</a:t>
            </a:r>
          </a:p>
        </p:txBody>
      </p:sp>
      <p:sp>
        <p:nvSpPr>
          <p:cNvPr id="3081" name="Rectangle 9">
            <a:extLst>
              <a:ext uri="{FF2B5EF4-FFF2-40B4-BE49-F238E27FC236}">
                <a16:creationId xmlns:a16="http://schemas.microsoft.com/office/drawing/2014/main" id="{752C56AB-B731-45B5-06F1-C5CA9D9E8959}"/>
              </a:ext>
            </a:extLst>
          </p:cNvPr>
          <p:cNvSpPr>
            <a:spLocks noGrp="1" noChangeArrowheads="1"/>
          </p:cNvSpPr>
          <p:nvPr>
            <p:ph type="sldNum" sz="quarter" idx="4"/>
          </p:nvPr>
        </p:nvSpPr>
        <p:spPr bwMode="auto">
          <a:xfrm>
            <a:off x="6096000" y="6248400"/>
            <a:ext cx="1524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r>
              <a:rPr lang="en-GB" altLang="en-US"/>
              <a:t>Page </a:t>
            </a:r>
            <a:fld id="{4E5EDDBA-1AF0-44CA-8987-8CFF4EC946ED}" type="slidenum">
              <a:rPr lang="en-GB" altLang="en-US"/>
              <a:pPr>
                <a:defRPr/>
              </a:pPr>
              <a:t>‹#›</a:t>
            </a:fld>
            <a:r>
              <a:rPr lang="en-GB" altLang="en-US"/>
              <a:t> of ?</a:t>
            </a:r>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i="1" kern="1200">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imes New Roman" panose="02020603050405020304" pitchFamily="18" charset="0"/>
        </a:defRPr>
      </a:lvl2pPr>
      <a:lvl3pPr algn="ctr" rtl="0" eaLnBrk="0" fontAlgn="base" hangingPunct="0">
        <a:spcBef>
          <a:spcPct val="0"/>
        </a:spcBef>
        <a:spcAft>
          <a:spcPct val="0"/>
        </a:spcAft>
        <a:defRPr sz="4400" i="1">
          <a:solidFill>
            <a:schemeClr val="tx2"/>
          </a:solidFill>
          <a:latin typeface="Times New Roman" panose="02020603050405020304" pitchFamily="18" charset="0"/>
        </a:defRPr>
      </a:lvl3pPr>
      <a:lvl4pPr algn="ctr" rtl="0" eaLnBrk="0" fontAlgn="base" hangingPunct="0">
        <a:spcBef>
          <a:spcPct val="0"/>
        </a:spcBef>
        <a:spcAft>
          <a:spcPct val="0"/>
        </a:spcAft>
        <a:defRPr sz="4400" i="1">
          <a:solidFill>
            <a:schemeClr val="tx2"/>
          </a:solidFill>
          <a:latin typeface="Times New Roman" panose="02020603050405020304" pitchFamily="18" charset="0"/>
        </a:defRPr>
      </a:lvl4pPr>
      <a:lvl5pPr algn="ctr" rtl="0" eaLnBrk="0" fontAlgn="base" hangingPunct="0">
        <a:spcBef>
          <a:spcPct val="0"/>
        </a:spcBef>
        <a:spcAft>
          <a:spcPct val="0"/>
        </a:spcAft>
        <a:defRPr sz="4400" i="1">
          <a:solidFill>
            <a:schemeClr val="tx2"/>
          </a:solidFill>
          <a:latin typeface="Times New Roman" panose="02020603050405020304" pitchFamily="18" charset="0"/>
        </a:defRPr>
      </a:lvl5pPr>
      <a:lvl6pPr marL="457200" algn="ctr" rtl="0" fontAlgn="base">
        <a:spcBef>
          <a:spcPct val="0"/>
        </a:spcBef>
        <a:spcAft>
          <a:spcPct val="0"/>
        </a:spcAft>
        <a:defRPr sz="4400" i="1">
          <a:solidFill>
            <a:schemeClr val="tx2"/>
          </a:solidFill>
          <a:latin typeface="Times New Roman" panose="02020603050405020304" pitchFamily="18" charset="0"/>
        </a:defRPr>
      </a:lvl6pPr>
      <a:lvl7pPr marL="914400" algn="ctr" rtl="0" fontAlgn="base">
        <a:spcBef>
          <a:spcPct val="0"/>
        </a:spcBef>
        <a:spcAft>
          <a:spcPct val="0"/>
        </a:spcAft>
        <a:defRPr sz="4400" i="1">
          <a:solidFill>
            <a:schemeClr val="tx2"/>
          </a:solidFill>
          <a:latin typeface="Times New Roman" panose="02020603050405020304" pitchFamily="18" charset="0"/>
        </a:defRPr>
      </a:lvl7pPr>
      <a:lvl8pPr marL="1371600" algn="ctr" rtl="0" fontAlgn="base">
        <a:spcBef>
          <a:spcPct val="0"/>
        </a:spcBef>
        <a:spcAft>
          <a:spcPct val="0"/>
        </a:spcAft>
        <a:defRPr sz="4400" i="1">
          <a:solidFill>
            <a:schemeClr val="tx2"/>
          </a:solidFill>
          <a:latin typeface="Times New Roman" panose="02020603050405020304" pitchFamily="18" charset="0"/>
        </a:defRPr>
      </a:lvl8pPr>
      <a:lvl9pPr marL="1828800" algn="ctr" rtl="0" fontAlgn="base">
        <a:spcBef>
          <a:spcPct val="0"/>
        </a:spcBef>
        <a:spcAft>
          <a:spcPct val="0"/>
        </a:spcAft>
        <a:defRPr sz="4400" i="1">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lr>
          <a:schemeClr val="accent2"/>
        </a:buClr>
        <a:buFont typeface="Wingdings" panose="05000000000000000000"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bg2"/>
        </a:buClr>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mailto:chris@psyctc.or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cecpfuns.psyctc.org/" TargetMode="External"/><Relationship Id="rId3" Type="http://schemas.openxmlformats.org/officeDocument/2006/relationships/hyperlink" Target="https://www.psyctc.org/psyctc/book/glossary/" TargetMode="External"/><Relationship Id="rId7" Type="http://schemas.openxmlformats.org/officeDocument/2006/relationships/hyperlink" Target="https://shiny.psyctc.org/" TargetMode="External"/><Relationship Id="rId2" Type="http://schemas.openxmlformats.org/officeDocument/2006/relationships/hyperlink" Target="https://ombook.psyctc.org/book/" TargetMode="External"/><Relationship Id="rId1" Type="http://schemas.openxmlformats.org/officeDocument/2006/relationships/slideLayout" Target="../slideLayouts/slideLayout1.xml"/><Relationship Id="rId6" Type="http://schemas.openxmlformats.org/officeDocument/2006/relationships/hyperlink" Target="https://www.psyctc.org/Rblog/" TargetMode="External"/><Relationship Id="rId5" Type="http://schemas.openxmlformats.org/officeDocument/2006/relationships/hyperlink" Target="https://www.coresystemtrust.org.uk/espanol/" TargetMode="External"/><Relationship Id="rId4" Type="http://schemas.openxmlformats.org/officeDocument/2006/relationships/hyperlink" Target="https://www.coresystemtrust.org.uk/" TargetMode="External"/><Relationship Id="rId9" Type="http://schemas.openxmlformats.org/officeDocument/2006/relationships/image" Target="../media/image22.jp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2A161913-4F39-11F6-D17C-9303D97AD1F3}"/>
              </a:ext>
            </a:extLst>
          </p:cNvPr>
          <p:cNvSpPr>
            <a:spLocks noGrp="1" noChangeArrowheads="1"/>
          </p:cNvSpPr>
          <p:nvPr>
            <p:ph type="ctrTitle"/>
          </p:nvPr>
        </p:nvSpPr>
        <p:spPr>
          <a:xfrm>
            <a:off x="152400" y="115888"/>
            <a:ext cx="7543800" cy="3241675"/>
          </a:xfrm>
        </p:spPr>
        <p:txBody>
          <a:bodyPr/>
          <a:lstStyle/>
          <a:p>
            <a:pPr eaLnBrk="1" hangingPunct="1"/>
            <a:r>
              <a:rPr lang="en-GB" altLang="en-US" sz="3600"/>
              <a:t>Questionnaires are not like blood tests: the art and craft of measurement in psychotherapy</a:t>
            </a:r>
          </a:p>
        </p:txBody>
      </p:sp>
      <p:sp>
        <p:nvSpPr>
          <p:cNvPr id="14339" name="Rectangle 5">
            <a:extLst>
              <a:ext uri="{FF2B5EF4-FFF2-40B4-BE49-F238E27FC236}">
                <a16:creationId xmlns:a16="http://schemas.microsoft.com/office/drawing/2014/main" id="{998684D2-9C46-C0C5-44F0-4CA686E682B6}"/>
              </a:ext>
            </a:extLst>
          </p:cNvPr>
          <p:cNvSpPr>
            <a:spLocks noGrp="1" noChangeArrowheads="1"/>
          </p:cNvSpPr>
          <p:nvPr>
            <p:ph type="subTitle" idx="1"/>
          </p:nvPr>
        </p:nvSpPr>
        <p:spPr>
          <a:xfrm>
            <a:off x="319088" y="5013325"/>
            <a:ext cx="7377112" cy="538163"/>
          </a:xfrm>
        </p:spPr>
        <p:txBody>
          <a:bodyPr/>
          <a:lstStyle/>
          <a:p>
            <a:pPr eaLnBrk="1" hangingPunct="1"/>
            <a:r>
              <a:rPr lang="en-GB" altLang="en-US"/>
              <a:t>Chris Evans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8A3A-823D-D442-060D-7FDF59C16A04}"/>
              </a:ext>
            </a:extLst>
          </p:cNvPr>
          <p:cNvSpPr>
            <a:spLocks noGrp="1"/>
          </p:cNvSpPr>
          <p:nvPr>
            <p:ph type="title"/>
          </p:nvPr>
        </p:nvSpPr>
        <p:spPr/>
        <p:txBody>
          <a:bodyPr/>
          <a:lstStyle/>
          <a:p>
            <a:r>
              <a:rPr lang="en-GB"/>
              <a:t>Differences (measurement)</a:t>
            </a:r>
          </a:p>
        </p:txBody>
      </p:sp>
      <p:sp>
        <p:nvSpPr>
          <p:cNvPr id="5" name="Content Placeholder 4">
            <a:extLst>
              <a:ext uri="{FF2B5EF4-FFF2-40B4-BE49-F238E27FC236}">
                <a16:creationId xmlns:a16="http://schemas.microsoft.com/office/drawing/2014/main" id="{8C9E0CA9-73F3-BEE6-ECD8-9C5B185A22B8}"/>
              </a:ext>
            </a:extLst>
          </p:cNvPr>
          <p:cNvSpPr>
            <a:spLocks noGrp="1"/>
          </p:cNvSpPr>
          <p:nvPr>
            <p:ph sz="half" idx="1"/>
          </p:nvPr>
        </p:nvSpPr>
        <p:spPr/>
        <p:txBody>
          <a:bodyPr/>
          <a:lstStyle/>
          <a:p>
            <a:pPr marL="0" indent="0" algn="ctr">
              <a:buNone/>
            </a:pPr>
            <a:r>
              <a:rPr lang="en-GB">
                <a:solidFill>
                  <a:srgbClr val="FF0000"/>
                </a:solidFill>
              </a:rPr>
              <a:t>Blood tests</a:t>
            </a:r>
          </a:p>
          <a:p>
            <a:pPr marL="180975" lvl="0" indent="-180975">
              <a:buFont typeface="Arial" panose="020B0604020202020204" pitchFamily="34" charset="0"/>
              <a:buChar char="•"/>
              <a:tabLst>
                <a:tab pos="361950" algn="l"/>
              </a:tabLst>
            </a:pPr>
            <a:r>
              <a:rPr lang="en-GB" sz="2400"/>
              <a:t>We believe we have methods to map from concentrations to numbers</a:t>
            </a:r>
          </a:p>
          <a:p>
            <a:pPr marL="180975" lvl="0" indent="-180975">
              <a:buFont typeface="Arial" panose="020B0604020202020204" pitchFamily="34" charset="0"/>
              <a:buChar char="•"/>
              <a:tabLst>
                <a:tab pos="361950" algn="l"/>
              </a:tabLst>
            </a:pPr>
            <a:r>
              <a:rPr lang="en-GB" sz="2400"/>
              <a:t>Methods might be chemical or immunological</a:t>
            </a:r>
          </a:p>
          <a:p>
            <a:pPr marL="180975" lvl="0" indent="-180975">
              <a:buFont typeface="Arial" panose="020B0604020202020204" pitchFamily="34" charset="0"/>
              <a:buChar char="•"/>
              <a:tabLst>
                <a:tab pos="361950" algn="l"/>
              </a:tabLst>
            </a:pPr>
            <a:r>
              <a:rPr lang="en-GB" sz="2400"/>
              <a:t>Might map via colours or electricity</a:t>
            </a:r>
          </a:p>
          <a:p>
            <a:pPr marL="180975" lvl="0" indent="-180975">
              <a:buFont typeface="Arial" panose="020B0604020202020204" pitchFamily="34" charset="0"/>
              <a:buChar char="•"/>
              <a:tabLst>
                <a:tab pos="361950" algn="l"/>
              </a:tabLst>
            </a:pPr>
            <a:r>
              <a:rPr lang="en-GB" sz="2400"/>
              <a:t>But end up with numbers that reflect concentrations</a:t>
            </a:r>
            <a:endParaRPr lang="en-GB" sz="1400"/>
          </a:p>
          <a:p>
            <a:endParaRPr lang="en-GB" sz="2400"/>
          </a:p>
        </p:txBody>
      </p:sp>
      <p:sp>
        <p:nvSpPr>
          <p:cNvPr id="6" name="Content Placeholder 5">
            <a:extLst>
              <a:ext uri="{FF2B5EF4-FFF2-40B4-BE49-F238E27FC236}">
                <a16:creationId xmlns:a16="http://schemas.microsoft.com/office/drawing/2014/main" id="{8AF51200-5DBC-0D06-2D9E-2FCD20CC7CA7}"/>
              </a:ext>
            </a:extLst>
          </p:cNvPr>
          <p:cNvSpPr>
            <a:spLocks noGrp="1"/>
          </p:cNvSpPr>
          <p:nvPr>
            <p:ph sz="half" idx="2"/>
          </p:nvPr>
        </p:nvSpPr>
        <p:spPr/>
        <p:txBody>
          <a:bodyPr/>
          <a:lstStyle/>
          <a:p>
            <a:pPr marL="0" indent="0" algn="ctr">
              <a:buNone/>
            </a:pPr>
            <a:r>
              <a:rPr lang="en-GB">
                <a:solidFill>
                  <a:srgbClr val="FF0000"/>
                </a:solidFill>
              </a:rPr>
              <a:t>Questionnaires</a:t>
            </a:r>
          </a:p>
          <a:p>
            <a:pPr marL="180975" lvl="0" indent="-180975">
              <a:buFont typeface="Arial" panose="020B0604020202020204" pitchFamily="34" charset="0"/>
              <a:buChar char="•"/>
            </a:pPr>
            <a:r>
              <a:rPr lang="en-GB" sz="2400"/>
              <a:t>We have ways to ask people to map from their internal states to numbers:</a:t>
            </a:r>
          </a:p>
          <a:p>
            <a:pPr marL="581025" lvl="1" indent="-180975">
              <a:buFont typeface="Arial" panose="020B0604020202020204" pitchFamily="34" charset="0"/>
              <a:buChar char="•"/>
            </a:pPr>
            <a:r>
              <a:rPr lang="en-GB" sz="1800"/>
              <a:t>VAS and other single ratings</a:t>
            </a:r>
          </a:p>
          <a:p>
            <a:pPr marL="581025" lvl="1" indent="-180975">
              <a:buFont typeface="Arial" panose="020B0604020202020204" pitchFamily="34" charset="0"/>
              <a:buChar char="•"/>
            </a:pPr>
            <a:r>
              <a:rPr lang="en-GB" sz="1800"/>
              <a:t>Multi-item scales</a:t>
            </a:r>
          </a:p>
          <a:p>
            <a:pPr marL="581025" lvl="1" indent="-180975">
              <a:buFont typeface="Arial" panose="020B0604020202020204" pitchFamily="34" charset="0"/>
              <a:buChar char="•"/>
            </a:pPr>
            <a:r>
              <a:rPr lang="en-GB" sz="1800"/>
              <a:t>More complex methods</a:t>
            </a:r>
          </a:p>
          <a:p>
            <a:pPr marL="180975" indent="-180975">
              <a:buFont typeface="Arial" panose="020B0604020202020204" pitchFamily="34" charset="0"/>
              <a:buChar char="•"/>
            </a:pPr>
            <a:r>
              <a:rPr lang="en-GB" sz="2200"/>
              <a:t>We have no idea how the numbers we get map to the internal states</a:t>
            </a:r>
          </a:p>
          <a:p>
            <a:pPr marL="180975" indent="-180975">
              <a:buFont typeface="Arial" panose="020B0604020202020204" pitchFamily="34" charset="0"/>
              <a:buChar char="•"/>
            </a:pPr>
            <a:r>
              <a:rPr lang="en-GB" sz="2200"/>
              <a:t>But we have statistics and psychometrics</a:t>
            </a:r>
          </a:p>
          <a:p>
            <a:pPr marL="581025" lvl="1" indent="-180975">
              <a:buFont typeface="Arial" panose="020B0604020202020204" pitchFamily="34" charset="0"/>
              <a:buChar char="•"/>
            </a:pPr>
            <a:endParaRPr lang="en-GB" sz="1000"/>
          </a:p>
          <a:p>
            <a:endParaRPr lang="en-GB" sz="2400"/>
          </a:p>
        </p:txBody>
      </p:sp>
    </p:spTree>
    <p:extLst>
      <p:ext uri="{BB962C8B-B14F-4D97-AF65-F5344CB8AC3E}">
        <p14:creationId xmlns:p14="http://schemas.microsoft.com/office/powerpoint/2010/main" val="21643030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8A3A-823D-D442-060D-7FDF59C16A04}"/>
              </a:ext>
            </a:extLst>
          </p:cNvPr>
          <p:cNvSpPr>
            <a:spLocks noGrp="1"/>
          </p:cNvSpPr>
          <p:nvPr>
            <p:ph type="title"/>
          </p:nvPr>
        </p:nvSpPr>
        <p:spPr/>
        <p:txBody>
          <a:bodyPr/>
          <a:lstStyle/>
          <a:p>
            <a:r>
              <a:rPr lang="en-GB"/>
              <a:t>Differences (maths)</a:t>
            </a:r>
          </a:p>
        </p:txBody>
      </p:sp>
      <p:sp>
        <p:nvSpPr>
          <p:cNvPr id="5" name="Content Placeholder 4">
            <a:extLst>
              <a:ext uri="{FF2B5EF4-FFF2-40B4-BE49-F238E27FC236}">
                <a16:creationId xmlns:a16="http://schemas.microsoft.com/office/drawing/2014/main" id="{8C9E0CA9-73F3-BEE6-ECD8-9C5B185A22B8}"/>
              </a:ext>
            </a:extLst>
          </p:cNvPr>
          <p:cNvSpPr>
            <a:spLocks noGrp="1"/>
          </p:cNvSpPr>
          <p:nvPr>
            <p:ph sz="half" idx="1"/>
          </p:nvPr>
        </p:nvSpPr>
        <p:spPr/>
        <p:txBody>
          <a:bodyPr/>
          <a:lstStyle/>
          <a:p>
            <a:pPr marL="0" indent="0" algn="ctr">
              <a:buNone/>
            </a:pPr>
            <a:r>
              <a:rPr lang="en-GB">
                <a:solidFill>
                  <a:srgbClr val="FF0000"/>
                </a:solidFill>
              </a:rPr>
              <a:t>Blood tests</a:t>
            </a:r>
          </a:p>
          <a:p>
            <a:pPr marL="180975" lvl="0" indent="-180975">
              <a:buFont typeface="Arial" panose="020B0604020202020204" pitchFamily="34" charset="0"/>
              <a:buChar char="•"/>
              <a:tabLst>
                <a:tab pos="361950" algn="l"/>
              </a:tabLst>
            </a:pPr>
            <a:r>
              <a:rPr lang="en-GB" sz="2400"/>
              <a:t>We believe we understand the measurement methods (e.g. glucose sticks)</a:t>
            </a:r>
          </a:p>
          <a:p>
            <a:pPr marL="180975" lvl="0" indent="-180975">
              <a:buFont typeface="Arial" panose="020B0604020202020204" pitchFamily="34" charset="0"/>
              <a:buChar char="•"/>
              <a:tabLst>
                <a:tab pos="361950" algn="l"/>
              </a:tabLst>
            </a:pPr>
            <a:r>
              <a:rPr lang="en-GB" sz="2400"/>
              <a:t>We know they’re not perfect and perhaps non-linear</a:t>
            </a:r>
          </a:p>
          <a:p>
            <a:pPr marL="180975" lvl="0" indent="-180975">
              <a:buFont typeface="Arial" panose="020B0604020202020204" pitchFamily="34" charset="0"/>
              <a:buChar char="•"/>
              <a:tabLst>
                <a:tab pos="361950" algn="l"/>
              </a:tabLst>
            </a:pPr>
            <a:r>
              <a:rPr lang="en-GB" sz="2400"/>
              <a:t>But we have many statistical ways to test their quality</a:t>
            </a:r>
          </a:p>
        </p:txBody>
      </p:sp>
      <p:sp>
        <p:nvSpPr>
          <p:cNvPr id="6" name="Content Placeholder 5">
            <a:extLst>
              <a:ext uri="{FF2B5EF4-FFF2-40B4-BE49-F238E27FC236}">
                <a16:creationId xmlns:a16="http://schemas.microsoft.com/office/drawing/2014/main" id="{8AF51200-5DBC-0D06-2D9E-2FCD20CC7CA7}"/>
              </a:ext>
            </a:extLst>
          </p:cNvPr>
          <p:cNvSpPr>
            <a:spLocks noGrp="1"/>
          </p:cNvSpPr>
          <p:nvPr>
            <p:ph sz="half" idx="2"/>
          </p:nvPr>
        </p:nvSpPr>
        <p:spPr/>
        <p:txBody>
          <a:bodyPr/>
          <a:lstStyle/>
          <a:p>
            <a:pPr marL="0" indent="0" algn="ctr">
              <a:buNone/>
            </a:pPr>
            <a:r>
              <a:rPr lang="en-GB">
                <a:solidFill>
                  <a:srgbClr val="FF0000"/>
                </a:solidFill>
              </a:rPr>
              <a:t>Questionnaires</a:t>
            </a:r>
          </a:p>
          <a:p>
            <a:pPr marL="180975" lvl="0" indent="-180975">
              <a:buFont typeface="Arial" panose="020B0604020202020204" pitchFamily="34" charset="0"/>
              <a:buChar char="•"/>
            </a:pPr>
            <a:r>
              <a:rPr lang="en-GB" sz="2400"/>
              <a:t>We don’t know how people map from their internal states to answer q’aires</a:t>
            </a:r>
          </a:p>
          <a:p>
            <a:pPr marL="180975" lvl="0" indent="-180975">
              <a:buFont typeface="Arial" panose="020B0604020202020204" pitchFamily="34" charset="0"/>
              <a:buChar char="•"/>
            </a:pPr>
            <a:r>
              <a:rPr lang="en-GB" sz="2400"/>
              <a:t>So we turn to statistics and psychometrics</a:t>
            </a:r>
            <a:endParaRPr lang="en-GB" sz="2200"/>
          </a:p>
          <a:p>
            <a:pPr marL="581025" lvl="1" indent="-180975">
              <a:buFont typeface="Arial" panose="020B0604020202020204" pitchFamily="34" charset="0"/>
              <a:buChar char="•"/>
            </a:pPr>
            <a:endParaRPr lang="en-GB" sz="1000"/>
          </a:p>
          <a:p>
            <a:endParaRPr lang="en-GB" sz="2400"/>
          </a:p>
        </p:txBody>
      </p:sp>
    </p:spTree>
    <p:extLst>
      <p:ext uri="{BB962C8B-B14F-4D97-AF65-F5344CB8AC3E}">
        <p14:creationId xmlns:p14="http://schemas.microsoft.com/office/powerpoint/2010/main" val="2222534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399A-A651-06EF-2C98-4CD0BC4D554B}"/>
              </a:ext>
            </a:extLst>
          </p:cNvPr>
          <p:cNvSpPr>
            <a:spLocks noGrp="1"/>
          </p:cNvSpPr>
          <p:nvPr>
            <p:ph type="title"/>
          </p:nvPr>
        </p:nvSpPr>
        <p:spPr/>
        <p:txBody>
          <a:bodyPr/>
          <a:lstStyle/>
          <a:p>
            <a:r>
              <a:rPr lang="en-GB"/>
              <a:t>Measurement quality (blood)</a:t>
            </a:r>
          </a:p>
        </p:txBody>
      </p:sp>
      <p:sp>
        <p:nvSpPr>
          <p:cNvPr id="3" name="Content Placeholder 2">
            <a:extLst>
              <a:ext uri="{FF2B5EF4-FFF2-40B4-BE49-F238E27FC236}">
                <a16:creationId xmlns:a16="http://schemas.microsoft.com/office/drawing/2014/main" id="{FDFB37AB-BC20-EF39-77D3-5DC61C324478}"/>
              </a:ext>
            </a:extLst>
          </p:cNvPr>
          <p:cNvSpPr>
            <a:spLocks noGrp="1"/>
          </p:cNvSpPr>
          <p:nvPr>
            <p:ph idx="1"/>
          </p:nvPr>
        </p:nvSpPr>
        <p:spPr/>
        <p:txBody>
          <a:bodyPr/>
          <a:lstStyle/>
          <a:p>
            <a:r>
              <a:rPr lang="en-GB"/>
              <a:t>Reliability: retest (and again and again to catch calibration drift if a laboratory machine)</a:t>
            </a:r>
          </a:p>
          <a:p>
            <a:r>
              <a:rPr lang="en-GB"/>
              <a:t>Accuracy/validity: test mean against range of known concentrations</a:t>
            </a:r>
          </a:p>
          <a:p>
            <a:r>
              <a:rPr lang="en-GB"/>
              <a:t>Linearity: plot against known concentrations (non-linear but regular is fine: pH)</a:t>
            </a:r>
          </a:p>
          <a:p>
            <a:endParaRPr lang="en-GB"/>
          </a:p>
        </p:txBody>
      </p:sp>
    </p:spTree>
    <p:extLst>
      <p:ext uri="{BB962C8B-B14F-4D97-AF65-F5344CB8AC3E}">
        <p14:creationId xmlns:p14="http://schemas.microsoft.com/office/powerpoint/2010/main" val="2905070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399A-A651-06EF-2C98-4CD0BC4D554B}"/>
              </a:ext>
            </a:extLst>
          </p:cNvPr>
          <p:cNvSpPr>
            <a:spLocks noGrp="1"/>
          </p:cNvSpPr>
          <p:nvPr>
            <p:ph type="title"/>
          </p:nvPr>
        </p:nvSpPr>
        <p:spPr/>
        <p:txBody>
          <a:bodyPr/>
          <a:lstStyle/>
          <a:p>
            <a:r>
              <a:rPr lang="en-GB"/>
              <a:t>Measurement quality (blood)</a:t>
            </a:r>
          </a:p>
        </p:txBody>
      </p:sp>
      <p:sp>
        <p:nvSpPr>
          <p:cNvPr id="3" name="Content Placeholder 2">
            <a:extLst>
              <a:ext uri="{FF2B5EF4-FFF2-40B4-BE49-F238E27FC236}">
                <a16:creationId xmlns:a16="http://schemas.microsoft.com/office/drawing/2014/main" id="{FDFB37AB-BC20-EF39-77D3-5DC61C324478}"/>
              </a:ext>
            </a:extLst>
          </p:cNvPr>
          <p:cNvSpPr>
            <a:spLocks noGrp="1"/>
          </p:cNvSpPr>
          <p:nvPr>
            <p:ph idx="1"/>
          </p:nvPr>
        </p:nvSpPr>
        <p:spPr/>
        <p:txBody>
          <a:bodyPr/>
          <a:lstStyle/>
          <a:p>
            <a:r>
              <a:rPr lang="en-GB" kern="1200">
                <a:solidFill>
                  <a:srgbClr val="2D2525"/>
                </a:solidFill>
                <a:effectLst/>
                <a:latin typeface="Times New Roman" panose="02020603050405020304" pitchFamily="18" charset="0"/>
                <a:cs typeface="Times New Roman" panose="02020603050405020304" pitchFamily="18" charset="0"/>
              </a:rPr>
              <a:t>We conclude within whatever epistemological position, that our numbers reflect blood concentrations</a:t>
            </a:r>
          </a:p>
          <a:p>
            <a:pPr lvl="1"/>
            <a:r>
              <a:rPr lang="en-GB" sz="2400">
                <a:solidFill>
                  <a:srgbClr val="2D2525"/>
                </a:solidFill>
                <a:latin typeface="Times New Roman" panose="02020603050405020304" pitchFamily="18" charset="0"/>
                <a:cs typeface="Times New Roman" panose="02020603050405020304" pitchFamily="18" charset="0"/>
              </a:rPr>
              <a:t>We can map cheap measures to referential ones</a:t>
            </a:r>
          </a:p>
          <a:p>
            <a:pPr lvl="1"/>
            <a:r>
              <a:rPr lang="en-GB" sz="2400">
                <a:solidFill>
                  <a:srgbClr val="2D2525"/>
                </a:solidFill>
                <a:latin typeface="Times New Roman" panose="02020603050405020304" pitchFamily="18" charset="0"/>
                <a:cs typeface="Times New Roman" panose="02020603050405020304" pitchFamily="18" charset="0"/>
              </a:rPr>
              <a:t>Where needed (screening) we can achieve very high precision and reliability even in the cheap measure and also use that to step from screening to definitive measurement</a:t>
            </a:r>
          </a:p>
          <a:p>
            <a:pPr lvl="1"/>
            <a:r>
              <a:rPr lang="en-GB" sz="2400">
                <a:solidFill>
                  <a:srgbClr val="2D2525"/>
                </a:solidFill>
                <a:latin typeface="Times New Roman" panose="02020603050405020304" pitchFamily="18" charset="0"/>
                <a:cs typeface="Times New Roman" panose="02020603050405020304" pitchFamily="18" charset="0"/>
              </a:rPr>
              <a:t>We can get predictive validity and utility as we start from very good measures</a:t>
            </a:r>
            <a:endParaRPr lang="en-GB" sz="2400"/>
          </a:p>
          <a:p>
            <a:pPr lvl="1"/>
            <a:endParaRPr lang="en-GB"/>
          </a:p>
        </p:txBody>
      </p:sp>
    </p:spTree>
    <p:extLst>
      <p:ext uri="{BB962C8B-B14F-4D97-AF65-F5344CB8AC3E}">
        <p14:creationId xmlns:p14="http://schemas.microsoft.com/office/powerpoint/2010/main" val="3522676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C399A-A651-06EF-2C98-4CD0BC4D554B}"/>
              </a:ext>
            </a:extLst>
          </p:cNvPr>
          <p:cNvSpPr>
            <a:spLocks noGrp="1"/>
          </p:cNvSpPr>
          <p:nvPr>
            <p:ph type="title"/>
          </p:nvPr>
        </p:nvSpPr>
        <p:spPr/>
        <p:txBody>
          <a:bodyPr/>
          <a:lstStyle/>
          <a:p>
            <a:r>
              <a:rPr lang="en-GB"/>
              <a:t>Measurement quality (q’aires)</a:t>
            </a:r>
          </a:p>
        </p:txBody>
      </p:sp>
      <p:sp>
        <p:nvSpPr>
          <p:cNvPr id="3" name="Content Placeholder 2">
            <a:extLst>
              <a:ext uri="{FF2B5EF4-FFF2-40B4-BE49-F238E27FC236}">
                <a16:creationId xmlns:a16="http://schemas.microsoft.com/office/drawing/2014/main" id="{FDFB37AB-BC20-EF39-77D3-5DC61C324478}"/>
              </a:ext>
            </a:extLst>
          </p:cNvPr>
          <p:cNvSpPr>
            <a:spLocks noGrp="1"/>
          </p:cNvSpPr>
          <p:nvPr>
            <p:ph idx="1"/>
          </p:nvPr>
        </p:nvSpPr>
        <p:spPr/>
        <p:txBody>
          <a:bodyPr/>
          <a:lstStyle/>
          <a:p>
            <a:r>
              <a:rPr lang="en-GB"/>
              <a:t>We seem to have the same:</a:t>
            </a:r>
          </a:p>
          <a:p>
            <a:pPr lvl="1"/>
            <a:r>
              <a:rPr lang="en-GB" sz="2400"/>
              <a:t>Reliability</a:t>
            </a:r>
          </a:p>
          <a:p>
            <a:pPr lvl="1"/>
            <a:r>
              <a:rPr lang="en-GB" sz="2400"/>
              <a:t>Validity</a:t>
            </a:r>
          </a:p>
          <a:p>
            <a:r>
              <a:rPr lang="en-GB"/>
              <a:t>Reliability:</a:t>
            </a:r>
          </a:p>
          <a:p>
            <a:pPr lvl="1"/>
            <a:r>
              <a:rPr lang="en-GB" sz="2400"/>
              <a:t>Internal (for multi-item measures)</a:t>
            </a:r>
          </a:p>
          <a:p>
            <a:pPr lvl="1"/>
            <a:r>
              <a:rPr lang="en-GB" sz="2400"/>
              <a:t>Test-retest (for any but assume no true change)</a:t>
            </a:r>
          </a:p>
          <a:p>
            <a:pPr lvl="1"/>
            <a:r>
              <a:rPr lang="en-GB" sz="2400"/>
              <a:t>Inter-rater (for rater/interview/observer measures)</a:t>
            </a:r>
          </a:p>
          <a:p>
            <a:r>
              <a:rPr lang="en-GB"/>
              <a:t>Validity: hm, we have no known values for the internal states so this is messy!</a:t>
            </a:r>
          </a:p>
          <a:p>
            <a:r>
              <a:rPr lang="en-GB"/>
              <a:t>Linearity?  Impossible to judge?</a:t>
            </a:r>
          </a:p>
        </p:txBody>
      </p:sp>
    </p:spTree>
    <p:extLst>
      <p:ext uri="{BB962C8B-B14F-4D97-AF65-F5344CB8AC3E}">
        <p14:creationId xmlns:p14="http://schemas.microsoft.com/office/powerpoint/2010/main" val="1850313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CD8F-95DF-6518-C6AD-4A47C84013B7}"/>
              </a:ext>
            </a:extLst>
          </p:cNvPr>
          <p:cNvSpPr>
            <a:spLocks noGrp="1"/>
          </p:cNvSpPr>
          <p:nvPr>
            <p:ph type="title"/>
          </p:nvPr>
        </p:nvSpPr>
        <p:spPr/>
        <p:txBody>
          <a:bodyPr/>
          <a:lstStyle/>
          <a:p>
            <a:r>
              <a:rPr lang="en-GB"/>
              <a:t>Validity (psychometric)</a:t>
            </a:r>
          </a:p>
        </p:txBody>
      </p:sp>
      <p:sp>
        <p:nvSpPr>
          <p:cNvPr id="3" name="Content Placeholder 2">
            <a:extLst>
              <a:ext uri="{FF2B5EF4-FFF2-40B4-BE49-F238E27FC236}">
                <a16:creationId xmlns:a16="http://schemas.microsoft.com/office/drawing/2014/main" id="{E33979C2-969B-AD68-CA0A-5808881850D2}"/>
              </a:ext>
            </a:extLst>
          </p:cNvPr>
          <p:cNvSpPr>
            <a:spLocks noGrp="1"/>
          </p:cNvSpPr>
          <p:nvPr>
            <p:ph idx="1"/>
          </p:nvPr>
        </p:nvSpPr>
        <p:spPr>
          <a:xfrm>
            <a:off x="107504" y="1052736"/>
            <a:ext cx="7704856" cy="5043264"/>
          </a:xfrm>
        </p:spPr>
        <p:txBody>
          <a:bodyPr/>
          <a:lstStyle/>
          <a:p>
            <a:r>
              <a:rPr lang="en-GB"/>
              <a:t>Content (overlaps with construct)</a:t>
            </a:r>
          </a:p>
          <a:p>
            <a:pPr lvl="1"/>
            <a:r>
              <a:rPr lang="en-GB"/>
              <a:t>Face (subset of content, whose face(s)?)</a:t>
            </a:r>
          </a:p>
          <a:p>
            <a:r>
              <a:rPr lang="en-GB"/>
              <a:t>Construct</a:t>
            </a:r>
          </a:p>
          <a:p>
            <a:pPr lvl="1"/>
            <a:r>
              <a:rPr lang="en-GB"/>
              <a:t>Simple</a:t>
            </a:r>
          </a:p>
          <a:p>
            <a:pPr lvl="1"/>
            <a:r>
              <a:rPr lang="en-GB"/>
              <a:t>Sophisticated</a:t>
            </a:r>
          </a:p>
          <a:p>
            <a:r>
              <a:rPr lang="en-GB"/>
              <a:t>Convergent/divergent</a:t>
            </a:r>
          </a:p>
          <a:p>
            <a:r>
              <a:rPr lang="en-GB"/>
              <a:t>Criterion (subset of convergent really)</a:t>
            </a:r>
          </a:p>
          <a:p>
            <a:r>
              <a:rPr lang="en-GB"/>
              <a:t>Predictive (have you ever seen this explored?)</a:t>
            </a:r>
          </a:p>
        </p:txBody>
      </p:sp>
    </p:spTree>
    <p:extLst>
      <p:ext uri="{BB962C8B-B14F-4D97-AF65-F5344CB8AC3E}">
        <p14:creationId xmlns:p14="http://schemas.microsoft.com/office/powerpoint/2010/main" val="864754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6CD8F-95DF-6518-C6AD-4A47C84013B7}"/>
              </a:ext>
            </a:extLst>
          </p:cNvPr>
          <p:cNvSpPr>
            <a:spLocks noGrp="1"/>
          </p:cNvSpPr>
          <p:nvPr>
            <p:ph type="title"/>
          </p:nvPr>
        </p:nvSpPr>
        <p:spPr/>
        <p:txBody>
          <a:bodyPr/>
          <a:lstStyle/>
          <a:p>
            <a:r>
              <a:rPr lang="en-GB"/>
              <a:t>Validity (psychometric) #2</a:t>
            </a:r>
          </a:p>
        </p:txBody>
      </p:sp>
      <p:sp>
        <p:nvSpPr>
          <p:cNvPr id="3" name="Content Placeholder 2">
            <a:extLst>
              <a:ext uri="{FF2B5EF4-FFF2-40B4-BE49-F238E27FC236}">
                <a16:creationId xmlns:a16="http://schemas.microsoft.com/office/drawing/2014/main" id="{E33979C2-969B-AD68-CA0A-5808881850D2}"/>
              </a:ext>
            </a:extLst>
          </p:cNvPr>
          <p:cNvSpPr>
            <a:spLocks noGrp="1"/>
          </p:cNvSpPr>
          <p:nvPr>
            <p:ph idx="1"/>
          </p:nvPr>
        </p:nvSpPr>
        <p:spPr>
          <a:xfrm>
            <a:off x="107504" y="1052736"/>
            <a:ext cx="7704856" cy="5043264"/>
          </a:xfrm>
        </p:spPr>
        <p:txBody>
          <a:bodyPr/>
          <a:lstStyle/>
          <a:p>
            <a:r>
              <a:rPr lang="en-GB"/>
              <a:t>Internal (within the study)</a:t>
            </a:r>
          </a:p>
          <a:p>
            <a:r>
              <a:rPr lang="en-GB"/>
              <a:t>External (across studies)</a:t>
            </a:r>
          </a:p>
          <a:p>
            <a:r>
              <a:rPr lang="en-GB"/>
              <a:t>Ecological (about </a:t>
            </a:r>
            <a:r>
              <a:rPr lang="en-GB" i="1"/>
              <a:t>practical </a:t>
            </a:r>
            <a:r>
              <a:rPr lang="en-GB"/>
              <a:t>generalisability)</a:t>
            </a:r>
          </a:p>
        </p:txBody>
      </p:sp>
    </p:spTree>
    <p:extLst>
      <p:ext uri="{BB962C8B-B14F-4D97-AF65-F5344CB8AC3E}">
        <p14:creationId xmlns:p14="http://schemas.microsoft.com/office/powerpoint/2010/main" val="911412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D233-4A45-248A-08F1-D24B0E1C2A3D}"/>
              </a:ext>
            </a:extLst>
          </p:cNvPr>
          <p:cNvSpPr>
            <a:spLocks noGrp="1"/>
          </p:cNvSpPr>
          <p:nvPr>
            <p:ph type="title"/>
          </p:nvPr>
        </p:nvSpPr>
        <p:spPr/>
        <p:txBody>
          <a:bodyPr/>
          <a:lstStyle/>
          <a:p>
            <a:r>
              <a:rPr lang="en-GB"/>
              <a:t>Progress!</a:t>
            </a:r>
          </a:p>
        </p:txBody>
      </p:sp>
      <p:sp>
        <p:nvSpPr>
          <p:cNvPr id="3" name="Content Placeholder 2">
            <a:extLst>
              <a:ext uri="{FF2B5EF4-FFF2-40B4-BE49-F238E27FC236}">
                <a16:creationId xmlns:a16="http://schemas.microsoft.com/office/drawing/2014/main" id="{CE43062B-2BED-19E9-07A4-1A52E4494A9C}"/>
              </a:ext>
            </a:extLst>
          </p:cNvPr>
          <p:cNvSpPr>
            <a:spLocks noGrp="1"/>
          </p:cNvSpPr>
          <p:nvPr>
            <p:ph idx="1"/>
          </p:nvPr>
        </p:nvSpPr>
        <p:spPr/>
        <p:txBody>
          <a:bodyPr/>
          <a:lstStyle/>
          <a:p>
            <a:r>
              <a:rPr lang="en-GB">
                <a:solidFill>
                  <a:srgbClr val="00B050"/>
                </a:solidFill>
              </a:rPr>
              <a:t>Epistemology</a:t>
            </a:r>
          </a:p>
          <a:p>
            <a:r>
              <a:rPr lang="en-GB"/>
              <a:t>Methodology</a:t>
            </a:r>
          </a:p>
          <a:p>
            <a:pPr lvl="1"/>
            <a:r>
              <a:rPr lang="en-GB"/>
              <a:t>Mappings</a:t>
            </a:r>
          </a:p>
          <a:p>
            <a:pPr lvl="1"/>
            <a:r>
              <a:rPr lang="en-GB">
                <a:solidFill>
                  <a:schemeClr val="accent3">
                    <a:lumMod val="75000"/>
                  </a:schemeClr>
                </a:solidFill>
              </a:rPr>
              <a:t>Units of analysis</a:t>
            </a:r>
          </a:p>
          <a:p>
            <a:r>
              <a:rPr lang="en-GB">
                <a:solidFill>
                  <a:schemeClr val="accent3">
                    <a:lumMod val="75000"/>
                  </a:schemeClr>
                </a:solidFill>
              </a:rPr>
              <a:t>Implications</a:t>
            </a:r>
          </a:p>
          <a:p>
            <a:r>
              <a:rPr lang="en-GB">
                <a:solidFill>
                  <a:schemeClr val="accent3">
                    <a:lumMod val="75000"/>
                  </a:schemeClr>
                </a:solidFill>
              </a:rPr>
              <a:t>Summarising</a:t>
            </a:r>
          </a:p>
        </p:txBody>
      </p:sp>
      <p:pic>
        <p:nvPicPr>
          <p:cNvPr id="5" name="Picture 4" descr="A close-up of a questionnaire&#10;&#10;Description automatically generated">
            <a:extLst>
              <a:ext uri="{FF2B5EF4-FFF2-40B4-BE49-F238E27FC236}">
                <a16:creationId xmlns:a16="http://schemas.microsoft.com/office/drawing/2014/main" id="{61D21403-2943-4944-E721-4B390F4BB515}"/>
              </a:ext>
            </a:extLst>
          </p:cNvPr>
          <p:cNvPicPr>
            <a:picLocks noChangeAspect="1"/>
          </p:cNvPicPr>
          <p:nvPr/>
        </p:nvPicPr>
        <p:blipFill rotWithShape="1">
          <a:blip r:embed="rId2">
            <a:extLst>
              <a:ext uri="{28A0092B-C50C-407E-A947-70E740481C1C}">
                <a14:useLocalDpi xmlns:a14="http://schemas.microsoft.com/office/drawing/2010/main" val="0"/>
              </a:ext>
            </a:extLst>
          </a:blip>
          <a:srcRect r="13089" b="19295"/>
          <a:stretch/>
        </p:blipFill>
        <p:spPr>
          <a:xfrm>
            <a:off x="3563888" y="3556856"/>
            <a:ext cx="4639774" cy="3232269"/>
          </a:xfrm>
          <a:prstGeom prst="rect">
            <a:avLst/>
          </a:prstGeom>
        </p:spPr>
      </p:pic>
      <p:pic>
        <p:nvPicPr>
          <p:cNvPr id="7" name="Picture 6" descr="A device with a display and a test tube&#10;&#10;Description automatically generated with medium confidence">
            <a:extLst>
              <a:ext uri="{FF2B5EF4-FFF2-40B4-BE49-F238E27FC236}">
                <a16:creationId xmlns:a16="http://schemas.microsoft.com/office/drawing/2014/main" id="{F1452F3B-4DAD-C757-6F48-ECEE2D2BD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479" y="137383"/>
            <a:ext cx="3127240" cy="3127240"/>
          </a:xfrm>
          <a:prstGeom prst="rect">
            <a:avLst/>
          </a:prstGeom>
        </p:spPr>
      </p:pic>
    </p:spTree>
    <p:extLst>
      <p:ext uri="{BB962C8B-B14F-4D97-AF65-F5344CB8AC3E}">
        <p14:creationId xmlns:p14="http://schemas.microsoft.com/office/powerpoint/2010/main" val="2573298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D233-4A45-248A-08F1-D24B0E1C2A3D}"/>
              </a:ext>
            </a:extLst>
          </p:cNvPr>
          <p:cNvSpPr>
            <a:spLocks noGrp="1"/>
          </p:cNvSpPr>
          <p:nvPr>
            <p:ph type="title"/>
          </p:nvPr>
        </p:nvSpPr>
        <p:spPr/>
        <p:txBody>
          <a:bodyPr/>
          <a:lstStyle/>
          <a:p>
            <a:r>
              <a:rPr lang="en-GB"/>
              <a:t>Progress!</a:t>
            </a:r>
          </a:p>
        </p:txBody>
      </p:sp>
      <p:sp>
        <p:nvSpPr>
          <p:cNvPr id="3" name="Content Placeholder 2">
            <a:extLst>
              <a:ext uri="{FF2B5EF4-FFF2-40B4-BE49-F238E27FC236}">
                <a16:creationId xmlns:a16="http://schemas.microsoft.com/office/drawing/2014/main" id="{CE43062B-2BED-19E9-07A4-1A52E4494A9C}"/>
              </a:ext>
            </a:extLst>
          </p:cNvPr>
          <p:cNvSpPr>
            <a:spLocks noGrp="1"/>
          </p:cNvSpPr>
          <p:nvPr>
            <p:ph idx="1"/>
          </p:nvPr>
        </p:nvSpPr>
        <p:spPr/>
        <p:txBody>
          <a:bodyPr/>
          <a:lstStyle/>
          <a:p>
            <a:r>
              <a:rPr lang="en-GB">
                <a:solidFill>
                  <a:srgbClr val="00B050"/>
                </a:solidFill>
              </a:rPr>
              <a:t>Epistemology</a:t>
            </a:r>
          </a:p>
          <a:p>
            <a:r>
              <a:rPr lang="en-GB"/>
              <a:t>Methodology</a:t>
            </a:r>
          </a:p>
          <a:p>
            <a:pPr lvl="1"/>
            <a:r>
              <a:rPr lang="en-GB"/>
              <a:t>Mappings (advanced bit)</a:t>
            </a:r>
          </a:p>
          <a:p>
            <a:pPr lvl="1"/>
            <a:r>
              <a:rPr lang="en-GB">
                <a:solidFill>
                  <a:schemeClr val="accent3">
                    <a:lumMod val="75000"/>
                  </a:schemeClr>
                </a:solidFill>
              </a:rPr>
              <a:t>Units of analysis</a:t>
            </a:r>
          </a:p>
          <a:p>
            <a:r>
              <a:rPr lang="en-GB">
                <a:solidFill>
                  <a:schemeClr val="accent3">
                    <a:lumMod val="75000"/>
                  </a:schemeClr>
                </a:solidFill>
              </a:rPr>
              <a:t>Implications</a:t>
            </a:r>
          </a:p>
          <a:p>
            <a:r>
              <a:rPr lang="en-GB">
                <a:solidFill>
                  <a:schemeClr val="accent3">
                    <a:lumMod val="75000"/>
                  </a:schemeClr>
                </a:solidFill>
              </a:rPr>
              <a:t>Summarising</a:t>
            </a:r>
          </a:p>
        </p:txBody>
      </p:sp>
      <p:pic>
        <p:nvPicPr>
          <p:cNvPr id="5" name="Picture 4" descr="A white machine with a screen&#10;&#10;Description automatically generated">
            <a:extLst>
              <a:ext uri="{FF2B5EF4-FFF2-40B4-BE49-F238E27FC236}">
                <a16:creationId xmlns:a16="http://schemas.microsoft.com/office/drawing/2014/main" id="{04106A90-510B-6F51-B664-8385A1922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785489"/>
            <a:ext cx="3717032" cy="3717032"/>
          </a:xfrm>
          <a:prstGeom prst="rect">
            <a:avLst/>
          </a:prstGeom>
        </p:spPr>
      </p:pic>
      <p:pic>
        <p:nvPicPr>
          <p:cNvPr id="7" name="Picture 6" descr="A diagram of numbers and symbols&#10;&#10;Description automatically generated">
            <a:extLst>
              <a:ext uri="{FF2B5EF4-FFF2-40B4-BE49-F238E27FC236}">
                <a16:creationId xmlns:a16="http://schemas.microsoft.com/office/drawing/2014/main" id="{544583A8-B891-A73F-8032-4187FFC5E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024" y="4653136"/>
            <a:ext cx="7956376" cy="1678270"/>
          </a:xfrm>
          <a:prstGeom prst="rect">
            <a:avLst/>
          </a:prstGeom>
        </p:spPr>
      </p:pic>
    </p:spTree>
    <p:extLst>
      <p:ext uri="{BB962C8B-B14F-4D97-AF65-F5344CB8AC3E}">
        <p14:creationId xmlns:p14="http://schemas.microsoft.com/office/powerpoint/2010/main" val="3821713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7D9243-8B7F-45FC-EAED-504D2DF91F68}"/>
              </a:ext>
            </a:extLst>
          </p:cNvPr>
          <p:cNvSpPr>
            <a:spLocks noGrp="1"/>
          </p:cNvSpPr>
          <p:nvPr>
            <p:ph type="title"/>
          </p:nvPr>
        </p:nvSpPr>
        <p:spPr>
          <a:xfrm>
            <a:off x="611560" y="980728"/>
            <a:ext cx="6756424" cy="2852737"/>
          </a:xfrm>
        </p:spPr>
        <p:txBody>
          <a:bodyPr/>
          <a:lstStyle/>
          <a:p>
            <a:r>
              <a:rPr lang="en-GB"/>
              <a:t>Latent variable models</a:t>
            </a:r>
          </a:p>
        </p:txBody>
      </p:sp>
      <p:sp>
        <p:nvSpPr>
          <p:cNvPr id="2" name="Title 4">
            <a:extLst>
              <a:ext uri="{FF2B5EF4-FFF2-40B4-BE49-F238E27FC236}">
                <a16:creationId xmlns:a16="http://schemas.microsoft.com/office/drawing/2014/main" id="{A8CC27CE-3F9F-A1B8-5CA0-393DB98025E9}"/>
              </a:ext>
            </a:extLst>
          </p:cNvPr>
          <p:cNvSpPr txBox="1">
            <a:spLocks/>
          </p:cNvSpPr>
          <p:nvPr/>
        </p:nvSpPr>
        <p:spPr bwMode="auto">
          <a:xfrm>
            <a:off x="228600" y="304800"/>
            <a:ext cx="7391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6000" i="1" kern="1200">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imes New Roman" panose="02020603050405020304" pitchFamily="18" charset="0"/>
              </a:defRPr>
            </a:lvl2pPr>
            <a:lvl3pPr algn="ctr" rtl="0" eaLnBrk="0" fontAlgn="base" hangingPunct="0">
              <a:spcBef>
                <a:spcPct val="0"/>
              </a:spcBef>
              <a:spcAft>
                <a:spcPct val="0"/>
              </a:spcAft>
              <a:defRPr sz="4400" i="1">
                <a:solidFill>
                  <a:schemeClr val="tx2"/>
                </a:solidFill>
                <a:latin typeface="Times New Roman" panose="02020603050405020304" pitchFamily="18" charset="0"/>
              </a:defRPr>
            </a:lvl3pPr>
            <a:lvl4pPr algn="ctr" rtl="0" eaLnBrk="0" fontAlgn="base" hangingPunct="0">
              <a:spcBef>
                <a:spcPct val="0"/>
              </a:spcBef>
              <a:spcAft>
                <a:spcPct val="0"/>
              </a:spcAft>
              <a:defRPr sz="4400" i="1">
                <a:solidFill>
                  <a:schemeClr val="tx2"/>
                </a:solidFill>
                <a:latin typeface="Times New Roman" panose="02020603050405020304" pitchFamily="18" charset="0"/>
              </a:defRPr>
            </a:lvl4pPr>
            <a:lvl5pPr algn="ctr" rtl="0" eaLnBrk="0" fontAlgn="base" hangingPunct="0">
              <a:spcBef>
                <a:spcPct val="0"/>
              </a:spcBef>
              <a:spcAft>
                <a:spcPct val="0"/>
              </a:spcAft>
              <a:defRPr sz="4400" i="1">
                <a:solidFill>
                  <a:schemeClr val="tx2"/>
                </a:solidFill>
                <a:latin typeface="Times New Roman" panose="02020603050405020304" pitchFamily="18" charset="0"/>
              </a:defRPr>
            </a:lvl5pPr>
            <a:lvl6pPr marL="457200" algn="ctr" rtl="0" fontAlgn="base">
              <a:spcBef>
                <a:spcPct val="0"/>
              </a:spcBef>
              <a:spcAft>
                <a:spcPct val="0"/>
              </a:spcAft>
              <a:defRPr sz="4400" i="1">
                <a:solidFill>
                  <a:schemeClr val="tx2"/>
                </a:solidFill>
                <a:latin typeface="Times New Roman" panose="02020603050405020304" pitchFamily="18" charset="0"/>
              </a:defRPr>
            </a:lvl6pPr>
            <a:lvl7pPr marL="914400" algn="ctr" rtl="0" fontAlgn="base">
              <a:spcBef>
                <a:spcPct val="0"/>
              </a:spcBef>
              <a:spcAft>
                <a:spcPct val="0"/>
              </a:spcAft>
              <a:defRPr sz="4400" i="1">
                <a:solidFill>
                  <a:schemeClr val="tx2"/>
                </a:solidFill>
                <a:latin typeface="Times New Roman" panose="02020603050405020304" pitchFamily="18" charset="0"/>
              </a:defRPr>
            </a:lvl7pPr>
            <a:lvl8pPr marL="1371600" algn="ctr" rtl="0" fontAlgn="base">
              <a:spcBef>
                <a:spcPct val="0"/>
              </a:spcBef>
              <a:spcAft>
                <a:spcPct val="0"/>
              </a:spcAft>
              <a:defRPr sz="4400" i="1">
                <a:solidFill>
                  <a:schemeClr val="tx2"/>
                </a:solidFill>
                <a:latin typeface="Times New Roman" panose="02020603050405020304" pitchFamily="18" charset="0"/>
              </a:defRPr>
            </a:lvl8pPr>
            <a:lvl9pPr marL="1828800" algn="ctr" rtl="0" fontAlgn="base">
              <a:spcBef>
                <a:spcPct val="0"/>
              </a:spcBef>
              <a:spcAft>
                <a:spcPct val="0"/>
              </a:spcAft>
              <a:defRPr sz="4400" i="1">
                <a:solidFill>
                  <a:schemeClr val="tx2"/>
                </a:solidFill>
                <a:latin typeface="Times New Roman" panose="02020603050405020304" pitchFamily="18" charset="0"/>
              </a:defRPr>
            </a:lvl9pPr>
          </a:lstStyle>
          <a:p>
            <a:r>
              <a:rPr lang="en-GB"/>
              <a:t>Methodology</a:t>
            </a:r>
          </a:p>
        </p:txBody>
      </p:sp>
      <p:pic>
        <p:nvPicPr>
          <p:cNvPr id="5" name="Picture 4" descr="A graph of a parallel analysis&#10;&#10;Description automatically generated">
            <a:extLst>
              <a:ext uri="{FF2B5EF4-FFF2-40B4-BE49-F238E27FC236}">
                <a16:creationId xmlns:a16="http://schemas.microsoft.com/office/drawing/2014/main" id="{8FDE3128-92A6-3E1C-4261-E8A38F73C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977" y="3833465"/>
            <a:ext cx="3815408" cy="2774842"/>
          </a:xfrm>
          <a:prstGeom prst="rect">
            <a:avLst/>
          </a:prstGeom>
        </p:spPr>
      </p:pic>
      <p:pic>
        <p:nvPicPr>
          <p:cNvPr id="7" name="Picture 6" descr="A diagram of a diagram&#10;&#10;Description automatically generated">
            <a:extLst>
              <a:ext uri="{FF2B5EF4-FFF2-40B4-BE49-F238E27FC236}">
                <a16:creationId xmlns:a16="http://schemas.microsoft.com/office/drawing/2014/main" id="{3CEC880B-49D6-471E-A0E7-6DF6BF192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5078" y="3098876"/>
            <a:ext cx="3878922" cy="2821034"/>
          </a:xfrm>
          <a:prstGeom prst="rect">
            <a:avLst/>
          </a:prstGeom>
        </p:spPr>
      </p:pic>
    </p:spTree>
    <p:extLst>
      <p:ext uri="{BB962C8B-B14F-4D97-AF65-F5344CB8AC3E}">
        <p14:creationId xmlns:p14="http://schemas.microsoft.com/office/powerpoint/2010/main" val="4275029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medical test&#10;&#10;Description automatically generated">
            <a:extLst>
              <a:ext uri="{FF2B5EF4-FFF2-40B4-BE49-F238E27FC236}">
                <a16:creationId xmlns:a16="http://schemas.microsoft.com/office/drawing/2014/main" id="{58B9ED21-F1F4-972D-7435-48B6B5C22F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93812"/>
            <a:ext cx="4715155" cy="6741368"/>
          </a:xfrm>
          <a:prstGeom prst="rect">
            <a:avLst/>
          </a:prstGeom>
        </p:spPr>
      </p:pic>
    </p:spTree>
    <p:extLst>
      <p:ext uri="{BB962C8B-B14F-4D97-AF65-F5344CB8AC3E}">
        <p14:creationId xmlns:p14="http://schemas.microsoft.com/office/powerpoint/2010/main" val="3494354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707B2B-8816-0F13-5FA8-4D1B18C55024}"/>
              </a:ext>
            </a:extLst>
          </p:cNvPr>
          <p:cNvSpPr>
            <a:spLocks noGrp="1"/>
          </p:cNvSpPr>
          <p:nvPr>
            <p:ph type="title"/>
          </p:nvPr>
        </p:nvSpPr>
        <p:spPr>
          <a:xfrm>
            <a:off x="467544" y="332656"/>
            <a:ext cx="6972448" cy="1719262"/>
          </a:xfrm>
        </p:spPr>
        <p:txBody>
          <a:bodyPr/>
          <a:lstStyle/>
          <a:p>
            <a:r>
              <a:rPr lang="en-GB"/>
              <a:t>Summarising latent variable models</a:t>
            </a:r>
          </a:p>
        </p:txBody>
      </p:sp>
      <p:sp>
        <p:nvSpPr>
          <p:cNvPr id="6" name="Text Placeholder 5">
            <a:extLst>
              <a:ext uri="{FF2B5EF4-FFF2-40B4-BE49-F238E27FC236}">
                <a16:creationId xmlns:a16="http://schemas.microsoft.com/office/drawing/2014/main" id="{F87A0395-522A-C17E-C61E-F745991852DF}"/>
              </a:ext>
            </a:extLst>
          </p:cNvPr>
          <p:cNvSpPr>
            <a:spLocks noGrp="1"/>
          </p:cNvSpPr>
          <p:nvPr>
            <p:ph type="body" idx="1"/>
          </p:nvPr>
        </p:nvSpPr>
        <p:spPr>
          <a:xfrm>
            <a:off x="755576" y="2636912"/>
            <a:ext cx="6972448" cy="1500187"/>
          </a:xfrm>
        </p:spPr>
        <p:txBody>
          <a:bodyPr/>
          <a:lstStyle/>
          <a:p>
            <a:r>
              <a:rPr lang="en-GB"/>
              <a:t>Our currently dominant methods that seem to map evaluation of questionnaire data to evaluation of physical measurements are large </a:t>
            </a:r>
            <a:r>
              <a:rPr lang="en-GB" i="1"/>
              <a:t>n </a:t>
            </a:r>
            <a:r>
              <a:rPr lang="en-GB"/>
              <a:t>commonality models only</a:t>
            </a:r>
          </a:p>
        </p:txBody>
      </p:sp>
      <p:pic>
        <p:nvPicPr>
          <p:cNvPr id="3" name="Picture 2" descr="A group of graphs with different colored lines&#10;&#10;Description automatically generated">
            <a:extLst>
              <a:ext uri="{FF2B5EF4-FFF2-40B4-BE49-F238E27FC236}">
                <a16:creationId xmlns:a16="http://schemas.microsoft.com/office/drawing/2014/main" id="{F44E62F3-220D-D310-C7C3-09273D9BB1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8" y="4005064"/>
            <a:ext cx="3851920" cy="2801396"/>
          </a:xfrm>
          <a:prstGeom prst="rect">
            <a:avLst/>
          </a:prstGeom>
        </p:spPr>
      </p:pic>
    </p:spTree>
    <p:extLst>
      <p:ext uri="{BB962C8B-B14F-4D97-AF65-F5344CB8AC3E}">
        <p14:creationId xmlns:p14="http://schemas.microsoft.com/office/powerpoint/2010/main" val="269471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D233-4A45-248A-08F1-D24B0E1C2A3D}"/>
              </a:ext>
            </a:extLst>
          </p:cNvPr>
          <p:cNvSpPr>
            <a:spLocks noGrp="1"/>
          </p:cNvSpPr>
          <p:nvPr>
            <p:ph type="title"/>
          </p:nvPr>
        </p:nvSpPr>
        <p:spPr/>
        <p:txBody>
          <a:bodyPr/>
          <a:lstStyle/>
          <a:p>
            <a:r>
              <a:rPr lang="en-GB"/>
              <a:t>Progress!</a:t>
            </a:r>
          </a:p>
        </p:txBody>
      </p:sp>
      <p:sp>
        <p:nvSpPr>
          <p:cNvPr id="3" name="Content Placeholder 2">
            <a:extLst>
              <a:ext uri="{FF2B5EF4-FFF2-40B4-BE49-F238E27FC236}">
                <a16:creationId xmlns:a16="http://schemas.microsoft.com/office/drawing/2014/main" id="{CE43062B-2BED-19E9-07A4-1A52E4494A9C}"/>
              </a:ext>
            </a:extLst>
          </p:cNvPr>
          <p:cNvSpPr>
            <a:spLocks noGrp="1"/>
          </p:cNvSpPr>
          <p:nvPr>
            <p:ph idx="1"/>
          </p:nvPr>
        </p:nvSpPr>
        <p:spPr/>
        <p:txBody>
          <a:bodyPr/>
          <a:lstStyle/>
          <a:p>
            <a:r>
              <a:rPr lang="en-GB">
                <a:solidFill>
                  <a:srgbClr val="00B050"/>
                </a:solidFill>
              </a:rPr>
              <a:t>Epistemology</a:t>
            </a:r>
          </a:p>
          <a:p>
            <a:r>
              <a:rPr lang="en-GB"/>
              <a:t>Methodology</a:t>
            </a:r>
          </a:p>
          <a:p>
            <a:pPr lvl="1"/>
            <a:r>
              <a:rPr lang="en-GB"/>
              <a:t>(Back to) Mappings</a:t>
            </a:r>
          </a:p>
          <a:p>
            <a:pPr lvl="1"/>
            <a:r>
              <a:rPr lang="en-GB"/>
              <a:t>Units of analysis</a:t>
            </a:r>
          </a:p>
          <a:p>
            <a:r>
              <a:rPr lang="en-GB">
                <a:solidFill>
                  <a:schemeClr val="accent3">
                    <a:lumMod val="75000"/>
                  </a:schemeClr>
                </a:solidFill>
              </a:rPr>
              <a:t>Implications</a:t>
            </a:r>
          </a:p>
          <a:p>
            <a:r>
              <a:rPr lang="en-GB">
                <a:solidFill>
                  <a:schemeClr val="accent3">
                    <a:lumMod val="75000"/>
                  </a:schemeClr>
                </a:solidFill>
              </a:rPr>
              <a:t>Summarising</a:t>
            </a:r>
          </a:p>
        </p:txBody>
      </p:sp>
      <p:pic>
        <p:nvPicPr>
          <p:cNvPr id="4" name="Picture 3" descr="A close-up of a questionnaire&#10;&#10;Description automatically generated">
            <a:extLst>
              <a:ext uri="{FF2B5EF4-FFF2-40B4-BE49-F238E27FC236}">
                <a16:creationId xmlns:a16="http://schemas.microsoft.com/office/drawing/2014/main" id="{49A148E7-07C0-0FEA-B5AB-D9C867B8F385}"/>
              </a:ext>
            </a:extLst>
          </p:cNvPr>
          <p:cNvPicPr>
            <a:picLocks noChangeAspect="1"/>
          </p:cNvPicPr>
          <p:nvPr/>
        </p:nvPicPr>
        <p:blipFill rotWithShape="1">
          <a:blip r:embed="rId2">
            <a:extLst>
              <a:ext uri="{28A0092B-C50C-407E-A947-70E740481C1C}">
                <a14:useLocalDpi xmlns:a14="http://schemas.microsoft.com/office/drawing/2010/main" val="0"/>
              </a:ext>
            </a:extLst>
          </a:blip>
          <a:srcRect r="13089" b="19295"/>
          <a:stretch/>
        </p:blipFill>
        <p:spPr>
          <a:xfrm>
            <a:off x="3563888" y="3556856"/>
            <a:ext cx="4639774" cy="3232269"/>
          </a:xfrm>
          <a:prstGeom prst="rect">
            <a:avLst/>
          </a:prstGeom>
        </p:spPr>
      </p:pic>
      <p:pic>
        <p:nvPicPr>
          <p:cNvPr id="5" name="Picture 4" descr="A device with a display and a test tube&#10;&#10;Description automatically generated with medium confidence">
            <a:extLst>
              <a:ext uri="{FF2B5EF4-FFF2-40B4-BE49-F238E27FC236}">
                <a16:creationId xmlns:a16="http://schemas.microsoft.com/office/drawing/2014/main" id="{BAAB9E19-D7C2-889E-E08F-152E4949B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479" y="137383"/>
            <a:ext cx="3127240" cy="3127240"/>
          </a:xfrm>
          <a:prstGeom prst="rect">
            <a:avLst/>
          </a:prstGeom>
        </p:spPr>
      </p:pic>
    </p:spTree>
    <p:extLst>
      <p:ext uri="{BB962C8B-B14F-4D97-AF65-F5344CB8AC3E}">
        <p14:creationId xmlns:p14="http://schemas.microsoft.com/office/powerpoint/2010/main" val="2854279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E7D9243-8B7F-45FC-EAED-504D2DF91F68}"/>
              </a:ext>
            </a:extLst>
          </p:cNvPr>
          <p:cNvSpPr>
            <a:spLocks noGrp="1"/>
          </p:cNvSpPr>
          <p:nvPr>
            <p:ph type="title"/>
          </p:nvPr>
        </p:nvSpPr>
        <p:spPr>
          <a:xfrm>
            <a:off x="611560" y="980728"/>
            <a:ext cx="6756424" cy="3312367"/>
          </a:xfrm>
        </p:spPr>
        <p:txBody>
          <a:bodyPr/>
          <a:lstStyle/>
          <a:p>
            <a:r>
              <a:rPr lang="en-GB"/>
              <a:t>Mapping for how many participants/clients?</a:t>
            </a:r>
          </a:p>
        </p:txBody>
      </p:sp>
    </p:spTree>
    <p:extLst>
      <p:ext uri="{BB962C8B-B14F-4D97-AF65-F5344CB8AC3E}">
        <p14:creationId xmlns:p14="http://schemas.microsoft.com/office/powerpoint/2010/main" val="3611603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DA4AF-CB50-4023-CE66-1A310AD67660}"/>
              </a:ext>
            </a:extLst>
          </p:cNvPr>
          <p:cNvSpPr>
            <a:spLocks noGrp="1"/>
          </p:cNvSpPr>
          <p:nvPr>
            <p:ph type="title"/>
          </p:nvPr>
        </p:nvSpPr>
        <p:spPr/>
        <p:txBody>
          <a:bodyPr/>
          <a:lstStyle/>
          <a:p>
            <a:r>
              <a:rPr lang="en-GB"/>
              <a:t>n = 1 versus n ≫ 1</a:t>
            </a:r>
          </a:p>
        </p:txBody>
      </p:sp>
      <p:sp>
        <p:nvSpPr>
          <p:cNvPr id="3" name="Content Placeholder 2">
            <a:extLst>
              <a:ext uri="{FF2B5EF4-FFF2-40B4-BE49-F238E27FC236}">
                <a16:creationId xmlns:a16="http://schemas.microsoft.com/office/drawing/2014/main" id="{E0B1F15E-0AAD-3377-5D17-D21F0607A7EA}"/>
              </a:ext>
            </a:extLst>
          </p:cNvPr>
          <p:cNvSpPr>
            <a:spLocks noGrp="1"/>
          </p:cNvSpPr>
          <p:nvPr>
            <p:ph idx="1"/>
          </p:nvPr>
        </p:nvSpPr>
        <p:spPr/>
        <p:txBody>
          <a:bodyPr/>
          <a:lstStyle/>
          <a:p>
            <a:r>
              <a:rPr lang="en-GB"/>
              <a:t>“Individual </a:t>
            </a:r>
            <a:r>
              <a:rPr lang="en-GB" i="1"/>
              <a:t>vs. </a:t>
            </a:r>
            <a:r>
              <a:rPr lang="en-GB"/>
              <a:t>group/sample/population”</a:t>
            </a:r>
          </a:p>
          <a:p>
            <a:r>
              <a:rPr lang="en-GB"/>
              <a:t>“Unit of analysis”</a:t>
            </a:r>
          </a:p>
          <a:p>
            <a:r>
              <a:rPr lang="en-GB"/>
              <a:t>“Idiographic </a:t>
            </a:r>
            <a:r>
              <a:rPr lang="en-GB" i="1"/>
              <a:t>vs. </a:t>
            </a:r>
            <a:r>
              <a:rPr lang="en-GB"/>
              <a:t>nomothetic”</a:t>
            </a:r>
          </a:p>
          <a:p>
            <a:r>
              <a:rPr lang="en-GB"/>
              <a:t>“Individual </a:t>
            </a:r>
            <a:r>
              <a:rPr lang="en-GB" i="1"/>
              <a:t>vs. </a:t>
            </a:r>
            <a:r>
              <a:rPr lang="en-GB"/>
              <a:t>aggregated”</a:t>
            </a:r>
          </a:p>
        </p:txBody>
      </p:sp>
    </p:spTree>
    <p:extLst>
      <p:ext uri="{BB962C8B-B14F-4D97-AF65-F5344CB8AC3E}">
        <p14:creationId xmlns:p14="http://schemas.microsoft.com/office/powerpoint/2010/main" val="2939274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49A9-F1B0-BA15-D939-10DDEF1B42E0}"/>
              </a:ext>
            </a:extLst>
          </p:cNvPr>
          <p:cNvSpPr>
            <a:spLocks noGrp="1"/>
          </p:cNvSpPr>
          <p:nvPr>
            <p:ph type="title"/>
          </p:nvPr>
        </p:nvSpPr>
        <p:spPr/>
        <p:txBody>
          <a:bodyPr/>
          <a:lstStyle/>
          <a:p>
            <a:r>
              <a:rPr lang="en-GB"/>
              <a:t>n = 1 versus n ≫ 1</a:t>
            </a:r>
          </a:p>
        </p:txBody>
      </p:sp>
      <p:sp>
        <p:nvSpPr>
          <p:cNvPr id="3" name="Content Placeholder 2">
            <a:extLst>
              <a:ext uri="{FF2B5EF4-FFF2-40B4-BE49-F238E27FC236}">
                <a16:creationId xmlns:a16="http://schemas.microsoft.com/office/drawing/2014/main" id="{AC321C14-0555-0C49-EEF6-3861B97F0A86}"/>
              </a:ext>
            </a:extLst>
          </p:cNvPr>
          <p:cNvSpPr>
            <a:spLocks noGrp="1"/>
          </p:cNvSpPr>
          <p:nvPr>
            <p:ph idx="1"/>
          </p:nvPr>
        </p:nvSpPr>
        <p:spPr/>
        <p:txBody>
          <a:bodyPr/>
          <a:lstStyle/>
          <a:p>
            <a:r>
              <a:rPr lang="en-GB"/>
              <a:t>Statistically these are very different particularly when scores are unreliable</a:t>
            </a:r>
          </a:p>
          <a:p>
            <a:pPr lvl="1"/>
            <a:r>
              <a:rPr lang="en-GB"/>
              <a:t>Aggregation, for which we need </a:t>
            </a:r>
            <a:r>
              <a:rPr lang="en-GB" i="1"/>
              <a:t>n </a:t>
            </a:r>
            <a:r>
              <a:rPr lang="en-GB"/>
              <a:t>≫ 1, improves reliability as it retrieves signal from noise (hence internal reliability)</a:t>
            </a:r>
          </a:p>
          <a:p>
            <a:pPr lvl="1"/>
            <a:r>
              <a:rPr lang="en-GB"/>
              <a:t>So a score for one person is as unreliable as scores can be</a:t>
            </a:r>
          </a:p>
          <a:p>
            <a:pPr lvl="1"/>
            <a:r>
              <a:rPr lang="en-GB"/>
              <a:t>But if all scores are from same person we can sidestep some issues (for another talk!)</a:t>
            </a:r>
          </a:p>
          <a:p>
            <a:endParaRPr lang="en-GB"/>
          </a:p>
        </p:txBody>
      </p:sp>
    </p:spTree>
    <p:extLst>
      <p:ext uri="{BB962C8B-B14F-4D97-AF65-F5344CB8AC3E}">
        <p14:creationId xmlns:p14="http://schemas.microsoft.com/office/powerpoint/2010/main" val="3979198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F534-8669-BF1A-C0FA-C517F85621AE}"/>
              </a:ext>
            </a:extLst>
          </p:cNvPr>
          <p:cNvSpPr>
            <a:spLocks noGrp="1"/>
          </p:cNvSpPr>
          <p:nvPr>
            <p:ph type="title"/>
          </p:nvPr>
        </p:nvSpPr>
        <p:spPr/>
        <p:txBody>
          <a:bodyPr/>
          <a:lstStyle/>
          <a:p>
            <a:r>
              <a:rPr lang="en-GB"/>
              <a:t>Summary</a:t>
            </a:r>
          </a:p>
        </p:txBody>
      </p:sp>
      <p:sp>
        <p:nvSpPr>
          <p:cNvPr id="3" name="Content Placeholder 2">
            <a:extLst>
              <a:ext uri="{FF2B5EF4-FFF2-40B4-BE49-F238E27FC236}">
                <a16:creationId xmlns:a16="http://schemas.microsoft.com/office/drawing/2014/main" id="{C7281B7E-2D69-AB4B-B10C-6F5E025B2D92}"/>
              </a:ext>
            </a:extLst>
          </p:cNvPr>
          <p:cNvSpPr>
            <a:spLocks noGrp="1"/>
          </p:cNvSpPr>
          <p:nvPr>
            <p:ph idx="1"/>
          </p:nvPr>
        </p:nvSpPr>
        <p:spPr/>
        <p:txBody>
          <a:bodyPr/>
          <a:lstStyle/>
          <a:p>
            <a:r>
              <a:rPr lang="en-GB"/>
              <a:t>Psychometric methods try to map analysis of multi-item measures to that of blood tests</a:t>
            </a:r>
          </a:p>
          <a:p>
            <a:r>
              <a:rPr lang="en-GB"/>
              <a:t>Useful to find commonalities across people for use of measures to rate those commonalities</a:t>
            </a:r>
          </a:p>
          <a:p>
            <a:r>
              <a:rPr lang="en-GB"/>
              <a:t>Unlike blood tests this tells us nothing about using the measures within individuals for change measurement</a:t>
            </a:r>
          </a:p>
        </p:txBody>
      </p:sp>
    </p:spTree>
    <p:extLst>
      <p:ext uri="{BB962C8B-B14F-4D97-AF65-F5344CB8AC3E}">
        <p14:creationId xmlns:p14="http://schemas.microsoft.com/office/powerpoint/2010/main" val="3957425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D233-4A45-248A-08F1-D24B0E1C2A3D}"/>
              </a:ext>
            </a:extLst>
          </p:cNvPr>
          <p:cNvSpPr>
            <a:spLocks noGrp="1"/>
          </p:cNvSpPr>
          <p:nvPr>
            <p:ph type="title"/>
          </p:nvPr>
        </p:nvSpPr>
        <p:spPr/>
        <p:txBody>
          <a:bodyPr/>
          <a:lstStyle/>
          <a:p>
            <a:r>
              <a:rPr lang="en-GB"/>
              <a:t>Progress!</a:t>
            </a:r>
          </a:p>
        </p:txBody>
      </p:sp>
      <p:sp>
        <p:nvSpPr>
          <p:cNvPr id="3" name="Content Placeholder 2">
            <a:extLst>
              <a:ext uri="{FF2B5EF4-FFF2-40B4-BE49-F238E27FC236}">
                <a16:creationId xmlns:a16="http://schemas.microsoft.com/office/drawing/2014/main" id="{CE43062B-2BED-19E9-07A4-1A52E4494A9C}"/>
              </a:ext>
            </a:extLst>
          </p:cNvPr>
          <p:cNvSpPr>
            <a:spLocks noGrp="1"/>
          </p:cNvSpPr>
          <p:nvPr>
            <p:ph idx="1"/>
          </p:nvPr>
        </p:nvSpPr>
        <p:spPr/>
        <p:txBody>
          <a:bodyPr/>
          <a:lstStyle/>
          <a:p>
            <a:r>
              <a:rPr lang="en-GB">
                <a:solidFill>
                  <a:srgbClr val="00B050"/>
                </a:solidFill>
              </a:rPr>
              <a:t>Epistemology</a:t>
            </a:r>
          </a:p>
          <a:p>
            <a:r>
              <a:rPr lang="en-GB">
                <a:solidFill>
                  <a:srgbClr val="00B050"/>
                </a:solidFill>
              </a:rPr>
              <a:t>Methodology</a:t>
            </a:r>
          </a:p>
          <a:p>
            <a:pPr lvl="1"/>
            <a:r>
              <a:rPr lang="en-GB">
                <a:solidFill>
                  <a:srgbClr val="00B050"/>
                </a:solidFill>
              </a:rPr>
              <a:t>Mappings</a:t>
            </a:r>
          </a:p>
          <a:p>
            <a:pPr lvl="1"/>
            <a:r>
              <a:rPr lang="en-GB">
                <a:solidFill>
                  <a:srgbClr val="00B050"/>
                </a:solidFill>
              </a:rPr>
              <a:t>Units of analysis</a:t>
            </a:r>
          </a:p>
          <a:p>
            <a:r>
              <a:rPr lang="en-GB"/>
              <a:t>Implications</a:t>
            </a:r>
          </a:p>
          <a:p>
            <a:r>
              <a:rPr lang="en-GB">
                <a:solidFill>
                  <a:schemeClr val="accent3">
                    <a:lumMod val="75000"/>
                  </a:schemeClr>
                </a:solidFill>
              </a:rPr>
              <a:t>Summarising</a:t>
            </a:r>
          </a:p>
        </p:txBody>
      </p:sp>
      <p:pic>
        <p:nvPicPr>
          <p:cNvPr id="5" name="Picture 4" descr="A painting of a person in a pink dress&#10;&#10;Description automatically generated">
            <a:extLst>
              <a:ext uri="{FF2B5EF4-FFF2-40B4-BE49-F238E27FC236}">
                <a16:creationId xmlns:a16="http://schemas.microsoft.com/office/drawing/2014/main" id="{2BF7E624-BB43-FE8D-EC25-CC909D089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9912" y="2132856"/>
            <a:ext cx="5286390" cy="4248472"/>
          </a:xfrm>
          <a:prstGeom prst="rect">
            <a:avLst/>
          </a:prstGeom>
        </p:spPr>
      </p:pic>
      <p:sp>
        <p:nvSpPr>
          <p:cNvPr id="6" name="TextBox 5">
            <a:extLst>
              <a:ext uri="{FF2B5EF4-FFF2-40B4-BE49-F238E27FC236}">
                <a16:creationId xmlns:a16="http://schemas.microsoft.com/office/drawing/2014/main" id="{978D85DF-9291-DBBC-15F2-7DD2782D4A9A}"/>
              </a:ext>
            </a:extLst>
          </p:cNvPr>
          <p:cNvSpPr txBox="1"/>
          <p:nvPr/>
        </p:nvSpPr>
        <p:spPr>
          <a:xfrm>
            <a:off x="5254249" y="6489352"/>
            <a:ext cx="2400016" cy="338554"/>
          </a:xfrm>
          <a:prstGeom prst="rect">
            <a:avLst/>
          </a:prstGeom>
          <a:noFill/>
        </p:spPr>
        <p:txBody>
          <a:bodyPr wrap="none" rtlCol="0">
            <a:spAutoFit/>
          </a:bodyPr>
          <a:lstStyle/>
          <a:p>
            <a:r>
              <a:rPr lang="en-GB" sz="1600"/>
              <a:t>Pietro Longhi (1701-1785)</a:t>
            </a:r>
          </a:p>
        </p:txBody>
      </p:sp>
    </p:spTree>
    <p:extLst>
      <p:ext uri="{BB962C8B-B14F-4D97-AF65-F5344CB8AC3E}">
        <p14:creationId xmlns:p14="http://schemas.microsoft.com/office/powerpoint/2010/main" val="223116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69795C-EE0C-AC6F-C95D-6771D7ED01FE}"/>
              </a:ext>
            </a:extLst>
          </p:cNvPr>
          <p:cNvSpPr>
            <a:spLocks noGrp="1"/>
          </p:cNvSpPr>
          <p:nvPr>
            <p:ph type="ctrTitle" sz="quarter"/>
          </p:nvPr>
        </p:nvSpPr>
        <p:spPr/>
        <p:txBody>
          <a:bodyPr/>
          <a:lstStyle/>
          <a:p>
            <a:r>
              <a:rPr lang="en-GB"/>
              <a:t>Does this matter?</a:t>
            </a:r>
            <a:br>
              <a:rPr lang="en-GB"/>
            </a:br>
            <a:r>
              <a:rPr lang="en-GB"/>
              <a:t>Pragmatic evidential value</a:t>
            </a:r>
          </a:p>
        </p:txBody>
      </p:sp>
      <p:sp>
        <p:nvSpPr>
          <p:cNvPr id="5" name="Subtitle 4">
            <a:extLst>
              <a:ext uri="{FF2B5EF4-FFF2-40B4-BE49-F238E27FC236}">
                <a16:creationId xmlns:a16="http://schemas.microsoft.com/office/drawing/2014/main" id="{4580AB6A-D361-D957-1F3C-AD3BF720220E}"/>
              </a:ext>
            </a:extLst>
          </p:cNvPr>
          <p:cNvSpPr>
            <a:spLocks noGrp="1"/>
          </p:cNvSpPr>
          <p:nvPr>
            <p:ph type="subTitle" sz="quarter" idx="1"/>
          </p:nvPr>
        </p:nvSpPr>
        <p:spPr>
          <a:xfrm>
            <a:off x="242029" y="2636912"/>
            <a:ext cx="7543800" cy="622920"/>
          </a:xfrm>
        </p:spPr>
        <p:txBody>
          <a:bodyPr/>
          <a:lstStyle/>
          <a:p>
            <a:r>
              <a:rPr lang="en-GB"/>
              <a:t>Distinguish use for </a:t>
            </a:r>
            <a:r>
              <a:rPr lang="en-GB" i="1"/>
              <a:t>n</a:t>
            </a:r>
            <a:r>
              <a:rPr lang="en-GB"/>
              <a:t> = 1 from </a:t>
            </a:r>
            <a:r>
              <a:rPr lang="en-GB" i="1"/>
              <a:t>n</a:t>
            </a:r>
            <a:r>
              <a:rPr lang="en-GB"/>
              <a:t> ≫ 1 use</a:t>
            </a:r>
          </a:p>
        </p:txBody>
      </p:sp>
      <p:pic>
        <p:nvPicPr>
          <p:cNvPr id="7" name="Picture 6" descr="A close up of test tubes&#10;&#10;Description automatically generated">
            <a:extLst>
              <a:ext uri="{FF2B5EF4-FFF2-40B4-BE49-F238E27FC236}">
                <a16:creationId xmlns:a16="http://schemas.microsoft.com/office/drawing/2014/main" id="{4D20F27E-F005-1DC7-118D-29479885A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36" y="4077072"/>
            <a:ext cx="3923928" cy="2616769"/>
          </a:xfrm>
          <a:prstGeom prst="rect">
            <a:avLst/>
          </a:prstGeom>
        </p:spPr>
      </p:pic>
    </p:spTree>
    <p:extLst>
      <p:ext uri="{BB962C8B-B14F-4D97-AF65-F5344CB8AC3E}">
        <p14:creationId xmlns:p14="http://schemas.microsoft.com/office/powerpoint/2010/main" val="724473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CFF22-5B49-DD4E-997A-491BF16EE91A}"/>
              </a:ext>
            </a:extLst>
          </p:cNvPr>
          <p:cNvSpPr>
            <a:spLocks noGrp="1"/>
          </p:cNvSpPr>
          <p:nvPr>
            <p:ph type="title"/>
          </p:nvPr>
        </p:nvSpPr>
        <p:spPr/>
        <p:txBody>
          <a:bodyPr/>
          <a:lstStyle/>
          <a:p>
            <a:r>
              <a:rPr lang="en-GB"/>
              <a:t>Utility of tests #1: Blood tests</a:t>
            </a:r>
          </a:p>
        </p:txBody>
      </p:sp>
      <p:sp>
        <p:nvSpPr>
          <p:cNvPr id="3" name="Content Placeholder 2">
            <a:extLst>
              <a:ext uri="{FF2B5EF4-FFF2-40B4-BE49-F238E27FC236}">
                <a16:creationId xmlns:a16="http://schemas.microsoft.com/office/drawing/2014/main" id="{5466BA13-FA13-0D85-E4AA-AEDD31A814C0}"/>
              </a:ext>
            </a:extLst>
          </p:cNvPr>
          <p:cNvSpPr>
            <a:spLocks noGrp="1"/>
          </p:cNvSpPr>
          <p:nvPr>
            <p:ph idx="1"/>
          </p:nvPr>
        </p:nvSpPr>
        <p:spPr>
          <a:xfrm>
            <a:off x="107504" y="1052736"/>
            <a:ext cx="7704856" cy="5043264"/>
          </a:xfrm>
        </p:spPr>
        <p:txBody>
          <a:bodyPr/>
          <a:lstStyle/>
          <a:p>
            <a:r>
              <a:rPr lang="en-GB"/>
              <a:t>Someone in a crowd falls over unconscious</a:t>
            </a:r>
          </a:p>
          <a:p>
            <a:r>
              <a:rPr lang="en-GB"/>
              <a:t>Someone else with diabetes sees the medicalert bracelet saying “diabetes” and does a quick fingerprick “glucostix” test</a:t>
            </a:r>
          </a:p>
          <a:p>
            <a:r>
              <a:rPr lang="en-GB"/>
              <a:t>What will it tell A&amp;E?</a:t>
            </a:r>
          </a:p>
        </p:txBody>
      </p:sp>
      <p:pic>
        <p:nvPicPr>
          <p:cNvPr id="5" name="Picture 4" descr="A person touching a person's neck&#10;&#10;Description automatically generated">
            <a:extLst>
              <a:ext uri="{FF2B5EF4-FFF2-40B4-BE49-F238E27FC236}">
                <a16:creationId xmlns:a16="http://schemas.microsoft.com/office/drawing/2014/main" id="{E9A3CC48-EE97-2C26-F78E-47A035C71A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399" y="3573016"/>
            <a:ext cx="4794097" cy="3196065"/>
          </a:xfrm>
          <a:prstGeom prst="rect">
            <a:avLst/>
          </a:prstGeom>
        </p:spPr>
      </p:pic>
    </p:spTree>
    <p:extLst>
      <p:ext uri="{BB962C8B-B14F-4D97-AF65-F5344CB8AC3E}">
        <p14:creationId xmlns:p14="http://schemas.microsoft.com/office/powerpoint/2010/main" val="3912288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EE988-641D-C664-9CD7-359AD3058163}"/>
              </a:ext>
            </a:extLst>
          </p:cNvPr>
          <p:cNvSpPr>
            <a:spLocks noGrp="1"/>
          </p:cNvSpPr>
          <p:nvPr>
            <p:ph type="title"/>
          </p:nvPr>
        </p:nvSpPr>
        <p:spPr/>
        <p:txBody>
          <a:bodyPr/>
          <a:lstStyle/>
          <a:p>
            <a:r>
              <a:rPr lang="en-GB"/>
              <a:t>Utility of tests #1: Blood tests</a:t>
            </a:r>
          </a:p>
        </p:txBody>
      </p:sp>
      <p:sp>
        <p:nvSpPr>
          <p:cNvPr id="3" name="Content Placeholder 2">
            <a:extLst>
              <a:ext uri="{FF2B5EF4-FFF2-40B4-BE49-F238E27FC236}">
                <a16:creationId xmlns:a16="http://schemas.microsoft.com/office/drawing/2014/main" id="{281D29F4-C1DF-3F21-611C-AC41D8014715}"/>
              </a:ext>
            </a:extLst>
          </p:cNvPr>
          <p:cNvSpPr>
            <a:spLocks noGrp="1"/>
          </p:cNvSpPr>
          <p:nvPr>
            <p:ph idx="1"/>
          </p:nvPr>
        </p:nvSpPr>
        <p:spPr/>
        <p:txBody>
          <a:bodyPr/>
          <a:lstStyle/>
          <a:p>
            <a:r>
              <a:rPr lang="en-GB"/>
              <a:t>Glucose in the …</a:t>
            </a:r>
          </a:p>
          <a:p>
            <a:pPr lvl="1"/>
            <a:r>
              <a:rPr lang="en-GB"/>
              <a:t>Normal range: coma is probably not diabetic</a:t>
            </a:r>
          </a:p>
          <a:p>
            <a:pPr lvl="1"/>
            <a:r>
              <a:rPr lang="en-GB"/>
              <a:t>Low: start giving glucose (or glucagon)</a:t>
            </a:r>
          </a:p>
          <a:p>
            <a:pPr lvl="1"/>
            <a:r>
              <a:rPr lang="en-GB"/>
              <a:t>High: start hydrating and bringing glucose down (more complicated than this but that’s a good start)</a:t>
            </a:r>
          </a:p>
          <a:p>
            <a:endParaRPr lang="en-GB"/>
          </a:p>
        </p:txBody>
      </p:sp>
      <p:pic>
        <p:nvPicPr>
          <p:cNvPr id="5" name="Picture 4" descr="A person helping a person&#10;&#10;Description automatically generated">
            <a:extLst>
              <a:ext uri="{FF2B5EF4-FFF2-40B4-BE49-F238E27FC236}">
                <a16:creationId xmlns:a16="http://schemas.microsoft.com/office/drawing/2014/main" id="{5DB9764C-001C-090A-5D13-80CB3FA576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248" y="3606156"/>
            <a:ext cx="5940152" cy="3118580"/>
          </a:xfrm>
          <a:prstGeom prst="rect">
            <a:avLst/>
          </a:prstGeom>
        </p:spPr>
      </p:pic>
    </p:spTree>
    <p:extLst>
      <p:ext uri="{BB962C8B-B14F-4D97-AF65-F5344CB8AC3E}">
        <p14:creationId xmlns:p14="http://schemas.microsoft.com/office/powerpoint/2010/main" val="2804896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7EAC9-563A-D175-7F79-6922BB524F85}"/>
              </a:ext>
            </a:extLst>
          </p:cNvPr>
          <p:cNvSpPr>
            <a:spLocks noGrp="1"/>
          </p:cNvSpPr>
          <p:nvPr>
            <p:ph type="title"/>
          </p:nvPr>
        </p:nvSpPr>
        <p:spPr/>
        <p:txBody>
          <a:bodyPr/>
          <a:lstStyle/>
          <a:p>
            <a:r>
              <a:rPr lang="en-GB"/>
              <a:t>Outline</a:t>
            </a:r>
          </a:p>
        </p:txBody>
      </p:sp>
      <p:sp>
        <p:nvSpPr>
          <p:cNvPr id="3" name="Content Placeholder 2">
            <a:extLst>
              <a:ext uri="{FF2B5EF4-FFF2-40B4-BE49-F238E27FC236}">
                <a16:creationId xmlns:a16="http://schemas.microsoft.com/office/drawing/2014/main" id="{D2C80E4B-BE70-BDD0-DACB-EBF5CD0F9D4C}"/>
              </a:ext>
            </a:extLst>
          </p:cNvPr>
          <p:cNvSpPr>
            <a:spLocks noGrp="1"/>
          </p:cNvSpPr>
          <p:nvPr>
            <p:ph idx="1"/>
          </p:nvPr>
        </p:nvSpPr>
        <p:spPr/>
        <p:txBody>
          <a:bodyPr/>
          <a:lstStyle/>
          <a:p>
            <a:r>
              <a:rPr lang="en-GB"/>
              <a:t>In the psych[o|i] fields we implicitly or explicitly equate our measures with blood tests</a:t>
            </a:r>
          </a:p>
          <a:p>
            <a:r>
              <a:rPr lang="en-GB"/>
              <a:t>I  am hoping to persuade you that this is dangerous.  The route is:</a:t>
            </a:r>
          </a:p>
          <a:p>
            <a:pPr lvl="1"/>
            <a:r>
              <a:rPr lang="en-GB"/>
              <a:t>Epistemology</a:t>
            </a:r>
          </a:p>
          <a:p>
            <a:pPr lvl="1"/>
            <a:r>
              <a:rPr lang="en-GB"/>
              <a:t>Methodology</a:t>
            </a:r>
          </a:p>
          <a:p>
            <a:pPr lvl="2"/>
            <a:r>
              <a:rPr lang="en-GB"/>
              <a:t>Mappings</a:t>
            </a:r>
          </a:p>
          <a:p>
            <a:pPr lvl="2"/>
            <a:r>
              <a:rPr lang="en-GB"/>
              <a:t>Units of analysis</a:t>
            </a:r>
          </a:p>
          <a:p>
            <a:pPr lvl="1"/>
            <a:r>
              <a:rPr lang="en-GB"/>
              <a:t>Implications</a:t>
            </a:r>
          </a:p>
          <a:p>
            <a:pPr lvl="1"/>
            <a:endParaRPr lang="en-GB"/>
          </a:p>
        </p:txBody>
      </p:sp>
      <p:pic>
        <p:nvPicPr>
          <p:cNvPr id="11" name="Picture 10" descr="A hand holding a test tube with a red liquid&#10;&#10;Description automatically generated">
            <a:extLst>
              <a:ext uri="{FF2B5EF4-FFF2-40B4-BE49-F238E27FC236}">
                <a16:creationId xmlns:a16="http://schemas.microsoft.com/office/drawing/2014/main" id="{3FBC73A5-C20C-6814-E8B5-8BC051764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3872059"/>
            <a:ext cx="4283968" cy="2820279"/>
          </a:xfrm>
          <a:prstGeom prst="rect">
            <a:avLst/>
          </a:prstGeom>
        </p:spPr>
      </p:pic>
    </p:spTree>
    <p:extLst>
      <p:ext uri="{BB962C8B-B14F-4D97-AF65-F5344CB8AC3E}">
        <p14:creationId xmlns:p14="http://schemas.microsoft.com/office/powerpoint/2010/main" val="2646314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336B8-1EBC-5ECB-E172-569EFC04EB3B}"/>
              </a:ext>
            </a:extLst>
          </p:cNvPr>
          <p:cNvSpPr>
            <a:spLocks noGrp="1"/>
          </p:cNvSpPr>
          <p:nvPr>
            <p:ph type="title"/>
          </p:nvPr>
        </p:nvSpPr>
        <p:spPr/>
        <p:txBody>
          <a:bodyPr/>
          <a:lstStyle/>
          <a:p>
            <a:r>
              <a:rPr lang="en-GB"/>
              <a:t>Utility of tests #1: Blood tests</a:t>
            </a:r>
          </a:p>
        </p:txBody>
      </p:sp>
      <p:sp>
        <p:nvSpPr>
          <p:cNvPr id="3" name="Content Placeholder 2">
            <a:extLst>
              <a:ext uri="{FF2B5EF4-FFF2-40B4-BE49-F238E27FC236}">
                <a16:creationId xmlns:a16="http://schemas.microsoft.com/office/drawing/2014/main" id="{4B4C8006-E32B-AF1E-9ECE-E6704C89EAAF}"/>
              </a:ext>
            </a:extLst>
          </p:cNvPr>
          <p:cNvSpPr>
            <a:spLocks noGrp="1"/>
          </p:cNvSpPr>
          <p:nvPr>
            <p:ph idx="1"/>
          </p:nvPr>
        </p:nvSpPr>
        <p:spPr/>
        <p:txBody>
          <a:bodyPr/>
          <a:lstStyle/>
          <a:p>
            <a:r>
              <a:rPr lang="en-GB"/>
              <a:t>Person who collapsed had a blood glucose level of .2 mmol/l</a:t>
            </a:r>
          </a:p>
          <a:p>
            <a:r>
              <a:rPr lang="en-GB"/>
              <a:t>So this was a hypoglycaemic crisis/coma</a:t>
            </a:r>
          </a:p>
          <a:p>
            <a:r>
              <a:rPr lang="en-GB"/>
              <a:t>What more data/information does the family doctor want?</a:t>
            </a:r>
          </a:p>
        </p:txBody>
      </p:sp>
      <p:pic>
        <p:nvPicPr>
          <p:cNvPr id="5" name="Picture 4" descr="A digital device with a pen and a sample of insulin&#10;&#10;Description automatically generated with medium confidence">
            <a:extLst>
              <a:ext uri="{FF2B5EF4-FFF2-40B4-BE49-F238E27FC236}">
                <a16:creationId xmlns:a16="http://schemas.microsoft.com/office/drawing/2014/main" id="{EE0BDC27-5D0F-4803-BE05-02FAE05524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3180175"/>
            <a:ext cx="3573016" cy="3573016"/>
          </a:xfrm>
          <a:prstGeom prst="rect">
            <a:avLst/>
          </a:prstGeom>
        </p:spPr>
      </p:pic>
    </p:spTree>
    <p:extLst>
      <p:ext uri="{BB962C8B-B14F-4D97-AF65-F5344CB8AC3E}">
        <p14:creationId xmlns:p14="http://schemas.microsoft.com/office/powerpoint/2010/main" val="962487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B88FE-8447-05D3-A357-990C58976448}"/>
              </a:ext>
            </a:extLst>
          </p:cNvPr>
          <p:cNvSpPr>
            <a:spLocks noGrp="1"/>
          </p:cNvSpPr>
          <p:nvPr>
            <p:ph type="title"/>
          </p:nvPr>
        </p:nvSpPr>
        <p:spPr>
          <a:xfrm>
            <a:off x="238354" y="137383"/>
            <a:ext cx="7391400" cy="1275393"/>
          </a:xfrm>
        </p:spPr>
        <p:txBody>
          <a:bodyPr/>
          <a:lstStyle/>
          <a:p>
            <a:r>
              <a:rPr lang="en-GB"/>
              <a:t>Utility #2: someone seeks psychological help …</a:t>
            </a:r>
          </a:p>
        </p:txBody>
      </p:sp>
      <p:sp>
        <p:nvSpPr>
          <p:cNvPr id="3" name="Content Placeholder 2">
            <a:extLst>
              <a:ext uri="{FF2B5EF4-FFF2-40B4-BE49-F238E27FC236}">
                <a16:creationId xmlns:a16="http://schemas.microsoft.com/office/drawing/2014/main" id="{12D19EC9-2619-2D11-2446-EE2C491B69A9}"/>
              </a:ext>
            </a:extLst>
          </p:cNvPr>
          <p:cNvSpPr>
            <a:spLocks noGrp="1"/>
          </p:cNvSpPr>
          <p:nvPr>
            <p:ph idx="1"/>
          </p:nvPr>
        </p:nvSpPr>
        <p:spPr>
          <a:xfrm>
            <a:off x="228600" y="1772816"/>
            <a:ext cx="7391400" cy="4323184"/>
          </a:xfrm>
        </p:spPr>
        <p:txBody>
          <a:bodyPr/>
          <a:lstStyle/>
          <a:p>
            <a:r>
              <a:rPr lang="en-GB"/>
              <a:t>What more data do we need/want?</a:t>
            </a:r>
          </a:p>
        </p:txBody>
      </p:sp>
      <p:pic>
        <p:nvPicPr>
          <p:cNvPr id="5" name="Picture 4">
            <a:extLst>
              <a:ext uri="{FF2B5EF4-FFF2-40B4-BE49-F238E27FC236}">
                <a16:creationId xmlns:a16="http://schemas.microsoft.com/office/drawing/2014/main" id="{5CB22D0C-ACE8-2F38-CD0E-9CF9C4C13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2314546"/>
            <a:ext cx="6588224" cy="4406071"/>
          </a:xfrm>
          <a:prstGeom prst="rect">
            <a:avLst/>
          </a:prstGeom>
        </p:spPr>
      </p:pic>
    </p:spTree>
    <p:extLst>
      <p:ext uri="{BB962C8B-B14F-4D97-AF65-F5344CB8AC3E}">
        <p14:creationId xmlns:p14="http://schemas.microsoft.com/office/powerpoint/2010/main" val="1256401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839687-DDB0-C865-2C2A-1840FB38574B}"/>
              </a:ext>
            </a:extLst>
          </p:cNvPr>
          <p:cNvSpPr>
            <a:spLocks noGrp="1"/>
          </p:cNvSpPr>
          <p:nvPr>
            <p:ph type="title"/>
          </p:nvPr>
        </p:nvSpPr>
        <p:spPr/>
        <p:txBody>
          <a:bodyPr/>
          <a:lstStyle/>
          <a:p>
            <a:r>
              <a:rPr lang="en-GB"/>
              <a:t>Working with the individual</a:t>
            </a:r>
          </a:p>
        </p:txBody>
      </p:sp>
      <p:sp>
        <p:nvSpPr>
          <p:cNvPr id="6" name="Content Placeholder 5">
            <a:extLst>
              <a:ext uri="{FF2B5EF4-FFF2-40B4-BE49-F238E27FC236}">
                <a16:creationId xmlns:a16="http://schemas.microsoft.com/office/drawing/2014/main" id="{DE265745-27FF-919D-DD75-D6A1CC20683B}"/>
              </a:ext>
            </a:extLst>
          </p:cNvPr>
          <p:cNvSpPr>
            <a:spLocks noGrp="1"/>
          </p:cNvSpPr>
          <p:nvPr>
            <p:ph idx="1"/>
          </p:nvPr>
        </p:nvSpPr>
        <p:spPr/>
        <p:txBody>
          <a:bodyPr/>
          <a:lstStyle/>
          <a:p>
            <a:r>
              <a:rPr lang="en-GB"/>
              <a:t>In both cases we will want to explore:</a:t>
            </a:r>
          </a:p>
          <a:p>
            <a:pPr lvl="1"/>
            <a:r>
              <a:rPr lang="en-GB"/>
              <a:t>How the person understands the problems.</a:t>
            </a:r>
          </a:p>
          <a:p>
            <a:pPr lvl="1"/>
            <a:r>
              <a:rPr lang="en-GB"/>
              <a:t>The personal resources they have for this.</a:t>
            </a:r>
          </a:p>
          <a:p>
            <a:pPr lvl="1"/>
            <a:r>
              <a:rPr lang="en-GB"/>
              <a:t>Their family, intimate, work and social relationships that will help or hinder them.</a:t>
            </a:r>
          </a:p>
          <a:p>
            <a:pPr lvl="1"/>
            <a:r>
              <a:rPr lang="en-GB"/>
              <a:t>How all this means I can best work with them.</a:t>
            </a:r>
          </a:p>
          <a:p>
            <a:pPr lvl="1"/>
            <a:r>
              <a:rPr lang="en-GB"/>
              <a:t>How we might monitor that work: what data will help us?</a:t>
            </a:r>
          </a:p>
          <a:p>
            <a:pPr lvl="1"/>
            <a:endParaRPr lang="en-GB"/>
          </a:p>
        </p:txBody>
      </p:sp>
    </p:spTree>
    <p:extLst>
      <p:ext uri="{BB962C8B-B14F-4D97-AF65-F5344CB8AC3E}">
        <p14:creationId xmlns:p14="http://schemas.microsoft.com/office/powerpoint/2010/main" val="3009979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2E6A-30E3-AF28-AAEF-2D31D05442EF}"/>
              </a:ext>
            </a:extLst>
          </p:cNvPr>
          <p:cNvSpPr>
            <a:spLocks noGrp="1"/>
          </p:cNvSpPr>
          <p:nvPr>
            <p:ph type="title"/>
          </p:nvPr>
        </p:nvSpPr>
        <p:spPr/>
        <p:txBody>
          <a:bodyPr/>
          <a:lstStyle/>
          <a:p>
            <a:r>
              <a:rPr lang="en-GB"/>
              <a:t>Data to monitor this work</a:t>
            </a:r>
          </a:p>
        </p:txBody>
      </p:sp>
      <p:sp>
        <p:nvSpPr>
          <p:cNvPr id="4" name="Content Placeholder 3">
            <a:extLst>
              <a:ext uri="{FF2B5EF4-FFF2-40B4-BE49-F238E27FC236}">
                <a16:creationId xmlns:a16="http://schemas.microsoft.com/office/drawing/2014/main" id="{92689E89-EF64-251D-EF56-E54643067ED8}"/>
              </a:ext>
            </a:extLst>
          </p:cNvPr>
          <p:cNvSpPr>
            <a:spLocks noGrp="1"/>
          </p:cNvSpPr>
          <p:nvPr>
            <p:ph sz="half" idx="1"/>
          </p:nvPr>
        </p:nvSpPr>
        <p:spPr/>
        <p:txBody>
          <a:bodyPr/>
          <a:lstStyle/>
          <a:p>
            <a:pPr marL="0" indent="0" algn="ctr">
              <a:buNone/>
            </a:pPr>
            <a:r>
              <a:rPr lang="en-GB"/>
              <a:t>PwDM</a:t>
            </a:r>
          </a:p>
          <a:p>
            <a:r>
              <a:rPr lang="en-GB" sz="2400"/>
              <a:t>Blood glucose levels</a:t>
            </a:r>
          </a:p>
          <a:p>
            <a:r>
              <a:rPr lang="en-GB" sz="2400"/>
              <a:t>HbA1c</a:t>
            </a:r>
          </a:p>
          <a:p>
            <a:r>
              <a:rPr lang="en-GB" sz="2400"/>
              <a:t>Weight/BMI</a:t>
            </a:r>
          </a:p>
          <a:p>
            <a:r>
              <a:rPr lang="en-GB" sz="2400"/>
              <a:t>Many “hard” tests for consequences of DM</a:t>
            </a:r>
          </a:p>
          <a:p>
            <a:r>
              <a:rPr lang="en-GB" sz="2400"/>
              <a:t>Diet</a:t>
            </a:r>
          </a:p>
          <a:p>
            <a:r>
              <a:rPr lang="en-GB" sz="2400"/>
              <a:t>Lifestyle</a:t>
            </a:r>
          </a:p>
          <a:p>
            <a:r>
              <a:rPr lang="en-GB" sz="2400"/>
              <a:t>Adherence to agreed regime</a:t>
            </a:r>
          </a:p>
          <a:p>
            <a:r>
              <a:rPr lang="en-GB" sz="2400"/>
              <a:t>… and all of this </a:t>
            </a:r>
            <a:r>
              <a:rPr lang="en-GB" sz="2400">
                <a:sym typeface="Symbol" panose="05050102010706020507" pitchFamily="18" charset="2"/>
              </a:rPr>
              <a:t></a:t>
            </a:r>
            <a:endParaRPr lang="en-GB" sz="2400"/>
          </a:p>
        </p:txBody>
      </p:sp>
      <p:sp>
        <p:nvSpPr>
          <p:cNvPr id="5" name="Content Placeholder 4">
            <a:extLst>
              <a:ext uri="{FF2B5EF4-FFF2-40B4-BE49-F238E27FC236}">
                <a16:creationId xmlns:a16="http://schemas.microsoft.com/office/drawing/2014/main" id="{D80714FA-5377-8DE9-486C-F406D4A8738E}"/>
              </a:ext>
            </a:extLst>
          </p:cNvPr>
          <p:cNvSpPr>
            <a:spLocks noGrp="1"/>
          </p:cNvSpPr>
          <p:nvPr>
            <p:ph sz="half" idx="2"/>
          </p:nvPr>
        </p:nvSpPr>
        <p:spPr>
          <a:xfrm>
            <a:off x="4000500" y="1371600"/>
            <a:ext cx="3811860" cy="4724400"/>
          </a:xfrm>
        </p:spPr>
        <p:txBody>
          <a:bodyPr/>
          <a:lstStyle/>
          <a:p>
            <a:pPr marL="0" indent="0" algn="ctr">
              <a:buNone/>
            </a:pPr>
            <a:r>
              <a:rPr lang="en-GB"/>
              <a:t>PwPsyT</a:t>
            </a:r>
          </a:p>
          <a:p>
            <a:r>
              <a:rPr lang="en-GB" sz="2400"/>
              <a:t>Body language</a:t>
            </a:r>
          </a:p>
          <a:p>
            <a:r>
              <a:rPr lang="en-GB" sz="2400"/>
              <a:t>Verbal language: form</a:t>
            </a:r>
          </a:p>
          <a:p>
            <a:r>
              <a:rPr lang="en-GB" sz="2400"/>
              <a:t>Verbal language: content</a:t>
            </a:r>
          </a:p>
          <a:p>
            <a:r>
              <a:rPr lang="en-GB" sz="2400"/>
              <a:t>Reported life outside the sessions</a:t>
            </a:r>
          </a:p>
          <a:p>
            <a:r>
              <a:rPr lang="en-GB" sz="2400"/>
              <a:t>? “Collateral” information</a:t>
            </a:r>
          </a:p>
          <a:p>
            <a:r>
              <a:rPr lang="en-GB" sz="2400" b="1"/>
              <a:t>Measures, “psychometric measures”</a:t>
            </a:r>
          </a:p>
        </p:txBody>
      </p:sp>
    </p:spTree>
    <p:extLst>
      <p:ext uri="{BB962C8B-B14F-4D97-AF65-F5344CB8AC3E}">
        <p14:creationId xmlns:p14="http://schemas.microsoft.com/office/powerpoint/2010/main" val="19981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D233-4A45-248A-08F1-D24B0E1C2A3D}"/>
              </a:ext>
            </a:extLst>
          </p:cNvPr>
          <p:cNvSpPr>
            <a:spLocks noGrp="1"/>
          </p:cNvSpPr>
          <p:nvPr>
            <p:ph type="title"/>
          </p:nvPr>
        </p:nvSpPr>
        <p:spPr/>
        <p:txBody>
          <a:bodyPr/>
          <a:lstStyle/>
          <a:p>
            <a:r>
              <a:rPr lang="en-GB"/>
              <a:t>Progress!</a:t>
            </a:r>
          </a:p>
        </p:txBody>
      </p:sp>
      <p:sp>
        <p:nvSpPr>
          <p:cNvPr id="3" name="Content Placeholder 2">
            <a:extLst>
              <a:ext uri="{FF2B5EF4-FFF2-40B4-BE49-F238E27FC236}">
                <a16:creationId xmlns:a16="http://schemas.microsoft.com/office/drawing/2014/main" id="{CE43062B-2BED-19E9-07A4-1A52E4494A9C}"/>
              </a:ext>
            </a:extLst>
          </p:cNvPr>
          <p:cNvSpPr>
            <a:spLocks noGrp="1"/>
          </p:cNvSpPr>
          <p:nvPr>
            <p:ph idx="1"/>
          </p:nvPr>
        </p:nvSpPr>
        <p:spPr/>
        <p:txBody>
          <a:bodyPr/>
          <a:lstStyle/>
          <a:p>
            <a:r>
              <a:rPr lang="en-GB">
                <a:solidFill>
                  <a:srgbClr val="00B050"/>
                </a:solidFill>
              </a:rPr>
              <a:t>Epistemology</a:t>
            </a:r>
          </a:p>
          <a:p>
            <a:r>
              <a:rPr lang="en-GB">
                <a:solidFill>
                  <a:srgbClr val="00B050"/>
                </a:solidFill>
              </a:rPr>
              <a:t>Methodology</a:t>
            </a:r>
          </a:p>
          <a:p>
            <a:pPr lvl="1"/>
            <a:r>
              <a:rPr lang="en-GB">
                <a:solidFill>
                  <a:srgbClr val="00B050"/>
                </a:solidFill>
              </a:rPr>
              <a:t>Mappings</a:t>
            </a:r>
          </a:p>
          <a:p>
            <a:pPr lvl="1"/>
            <a:r>
              <a:rPr lang="en-GB">
                <a:solidFill>
                  <a:srgbClr val="00B050"/>
                </a:solidFill>
              </a:rPr>
              <a:t>Units of analysis</a:t>
            </a:r>
          </a:p>
          <a:p>
            <a:r>
              <a:rPr lang="en-GB">
                <a:solidFill>
                  <a:srgbClr val="00B050"/>
                </a:solidFill>
              </a:rPr>
              <a:t>Implications</a:t>
            </a:r>
          </a:p>
          <a:p>
            <a:r>
              <a:rPr lang="en-GB"/>
              <a:t>Summarising</a:t>
            </a:r>
          </a:p>
        </p:txBody>
      </p:sp>
      <p:pic>
        <p:nvPicPr>
          <p:cNvPr id="7" name="Picture 6" descr="A pipette dropping a drop of red liquid into a test tube&#10;&#10;Description automatically generated">
            <a:extLst>
              <a:ext uri="{FF2B5EF4-FFF2-40B4-BE49-F238E27FC236}">
                <a16:creationId xmlns:a16="http://schemas.microsoft.com/office/drawing/2014/main" id="{B50C9821-74AF-3732-8CB0-F74B84AB85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5464" y="3570817"/>
            <a:ext cx="5519936" cy="3104964"/>
          </a:xfrm>
          <a:prstGeom prst="rect">
            <a:avLst/>
          </a:prstGeom>
        </p:spPr>
      </p:pic>
      <p:pic>
        <p:nvPicPr>
          <p:cNvPr id="9" name="Picture 8" descr="A circular metal object with an elephant in the middle&#10;&#10;Description automatically generated">
            <a:extLst>
              <a:ext uri="{FF2B5EF4-FFF2-40B4-BE49-F238E27FC236}">
                <a16:creationId xmlns:a16="http://schemas.microsoft.com/office/drawing/2014/main" id="{5119B35D-2B4F-551F-0851-94C36003A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4519042"/>
            <a:ext cx="2185671" cy="2211768"/>
          </a:xfrm>
          <a:prstGeom prst="rect">
            <a:avLst/>
          </a:prstGeom>
        </p:spPr>
      </p:pic>
      <p:pic>
        <p:nvPicPr>
          <p:cNvPr id="11" name="Picture 10" descr="A blue and white mosaic tile&#10;&#10;Description automatically generated">
            <a:extLst>
              <a:ext uri="{FF2B5EF4-FFF2-40B4-BE49-F238E27FC236}">
                <a16:creationId xmlns:a16="http://schemas.microsoft.com/office/drawing/2014/main" id="{39B85D0D-B8D5-A96C-4D6D-E5E922B572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302876"/>
            <a:ext cx="2641600" cy="2641600"/>
          </a:xfrm>
          <a:prstGeom prst="rect">
            <a:avLst/>
          </a:prstGeom>
        </p:spPr>
      </p:pic>
    </p:spTree>
    <p:extLst>
      <p:ext uri="{BB962C8B-B14F-4D97-AF65-F5344CB8AC3E}">
        <p14:creationId xmlns:p14="http://schemas.microsoft.com/office/powerpoint/2010/main" val="1149324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2721-F2B4-1E48-7023-2AECE346630A}"/>
              </a:ext>
            </a:extLst>
          </p:cNvPr>
          <p:cNvSpPr>
            <a:spLocks noGrp="1"/>
          </p:cNvSpPr>
          <p:nvPr>
            <p:ph type="title"/>
          </p:nvPr>
        </p:nvSpPr>
        <p:spPr>
          <a:xfrm>
            <a:off x="238354" y="44625"/>
            <a:ext cx="7391400" cy="576063"/>
          </a:xfrm>
        </p:spPr>
        <p:txBody>
          <a:bodyPr/>
          <a:lstStyle/>
          <a:p>
            <a:r>
              <a:rPr lang="en-GB"/>
              <a:t>Both have a shared risk</a:t>
            </a:r>
          </a:p>
        </p:txBody>
      </p:sp>
      <p:sp>
        <p:nvSpPr>
          <p:cNvPr id="3" name="Content Placeholder 2">
            <a:extLst>
              <a:ext uri="{FF2B5EF4-FFF2-40B4-BE49-F238E27FC236}">
                <a16:creationId xmlns:a16="http://schemas.microsoft.com/office/drawing/2014/main" id="{4DF1C9BE-FB83-C931-B763-28C2D2971156}"/>
              </a:ext>
            </a:extLst>
          </p:cNvPr>
          <p:cNvSpPr>
            <a:spLocks noGrp="1"/>
          </p:cNvSpPr>
          <p:nvPr>
            <p:ph idx="1"/>
          </p:nvPr>
        </p:nvSpPr>
        <p:spPr>
          <a:xfrm>
            <a:off x="228600" y="692696"/>
            <a:ext cx="7655768" cy="5403304"/>
          </a:xfrm>
        </p:spPr>
        <p:txBody>
          <a:bodyPr/>
          <a:lstStyle/>
          <a:p>
            <a:r>
              <a:rPr lang="en-GB"/>
              <a:t>Can overvalue the numbers and detach then from their meaning &amp; utility</a:t>
            </a:r>
          </a:p>
          <a:p>
            <a:pPr lvl="1"/>
            <a:r>
              <a:rPr lang="en-GB"/>
              <a:t>Blood tests</a:t>
            </a:r>
          </a:p>
          <a:p>
            <a:pPr lvl="2"/>
            <a:r>
              <a:rPr lang="en-GB"/>
              <a:t>Relentless focus on the values can risk losing the whole person and their wishes:</a:t>
            </a:r>
          </a:p>
          <a:p>
            <a:pPr lvl="3"/>
            <a:r>
              <a:rPr lang="en-GB"/>
              <a:t>Blood glucose but also …</a:t>
            </a:r>
          </a:p>
          <a:p>
            <a:pPr lvl="3"/>
            <a:r>
              <a:rPr lang="en-GB"/>
              <a:t>… cancer markers?</a:t>
            </a:r>
          </a:p>
          <a:p>
            <a:pPr lvl="1"/>
            <a:r>
              <a:rPr lang="en-GB"/>
              <a:t>Questionnaire scores</a:t>
            </a:r>
          </a:p>
          <a:p>
            <a:pPr lvl="2"/>
            <a:r>
              <a:rPr lang="en-GB"/>
              <a:t>Can’t assume that what matters to the client is covered by the measure</a:t>
            </a:r>
          </a:p>
          <a:p>
            <a:pPr lvl="2"/>
            <a:r>
              <a:rPr lang="en-GB"/>
              <a:t>Can’t assume that the client just wants to be completely “honest” in responding</a:t>
            </a:r>
          </a:p>
        </p:txBody>
      </p:sp>
    </p:spTree>
    <p:extLst>
      <p:ext uri="{BB962C8B-B14F-4D97-AF65-F5344CB8AC3E}">
        <p14:creationId xmlns:p14="http://schemas.microsoft.com/office/powerpoint/2010/main" val="3811424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9347-CFDE-4439-D935-B5060CAB5CFF}"/>
              </a:ext>
            </a:extLst>
          </p:cNvPr>
          <p:cNvSpPr>
            <a:spLocks noGrp="1"/>
          </p:cNvSpPr>
          <p:nvPr>
            <p:ph type="title"/>
          </p:nvPr>
        </p:nvSpPr>
        <p:spPr/>
        <p:txBody>
          <a:bodyPr/>
          <a:lstStyle/>
          <a:p>
            <a:r>
              <a:rPr lang="en-GB"/>
              <a:t>References</a:t>
            </a:r>
          </a:p>
        </p:txBody>
      </p:sp>
      <p:sp>
        <p:nvSpPr>
          <p:cNvPr id="3" name="Content Placeholder 2">
            <a:extLst>
              <a:ext uri="{FF2B5EF4-FFF2-40B4-BE49-F238E27FC236}">
                <a16:creationId xmlns:a16="http://schemas.microsoft.com/office/drawing/2014/main" id="{0D374C31-C5D5-6D19-A92D-B1CE353068E8}"/>
              </a:ext>
            </a:extLst>
          </p:cNvPr>
          <p:cNvSpPr>
            <a:spLocks noGrp="1"/>
          </p:cNvSpPr>
          <p:nvPr>
            <p:ph idx="1"/>
          </p:nvPr>
        </p:nvSpPr>
        <p:spPr/>
        <p:txBody>
          <a:bodyPr/>
          <a:lstStyle/>
          <a:p>
            <a:r>
              <a:rPr lang="en-GB"/>
              <a:t>Email me: </a:t>
            </a:r>
            <a:r>
              <a:rPr lang="en-GB">
                <a:hlinkClick r:id="rId2"/>
              </a:rPr>
              <a:t>chris@psyctc.org</a:t>
            </a:r>
            <a:r>
              <a:rPr lang="en-GB"/>
              <a:t> !</a:t>
            </a:r>
          </a:p>
          <a:p>
            <a:endParaRPr lang="en-GB"/>
          </a:p>
        </p:txBody>
      </p:sp>
      <p:pic>
        <p:nvPicPr>
          <p:cNvPr id="5" name="Picture 4" descr="A group of paintings on a wall&#10;&#10;Description automatically generated">
            <a:extLst>
              <a:ext uri="{FF2B5EF4-FFF2-40B4-BE49-F238E27FC236}">
                <a16:creationId xmlns:a16="http://schemas.microsoft.com/office/drawing/2014/main" id="{C5F26975-B112-55B8-8401-43617CD95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775857"/>
            <a:ext cx="7308304" cy="4872203"/>
          </a:xfrm>
          <a:prstGeom prst="rect">
            <a:avLst/>
          </a:prstGeom>
        </p:spPr>
      </p:pic>
    </p:spTree>
    <p:extLst>
      <p:ext uri="{BB962C8B-B14F-4D97-AF65-F5344CB8AC3E}">
        <p14:creationId xmlns:p14="http://schemas.microsoft.com/office/powerpoint/2010/main" val="19681527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3DA51824-BCC4-80A5-5553-41B204777A9F}"/>
              </a:ext>
            </a:extLst>
          </p:cNvPr>
          <p:cNvSpPr>
            <a:spLocks noGrp="1" noChangeArrowheads="1"/>
          </p:cNvSpPr>
          <p:nvPr>
            <p:ph type="ctrTitle"/>
          </p:nvPr>
        </p:nvSpPr>
        <p:spPr>
          <a:xfrm>
            <a:off x="229810" y="265212"/>
            <a:ext cx="7543800" cy="1143000"/>
          </a:xfrm>
        </p:spPr>
        <p:txBody>
          <a:bodyPr/>
          <a:lstStyle/>
          <a:p>
            <a:pPr eaLnBrk="1" hangingPunct="1"/>
            <a:r>
              <a:rPr lang="en-GB" altLang="en-US"/>
              <a:t>Thanks!</a:t>
            </a:r>
          </a:p>
        </p:txBody>
      </p:sp>
      <p:sp>
        <p:nvSpPr>
          <p:cNvPr id="23555" name="Rectangle 5">
            <a:extLst>
              <a:ext uri="{FF2B5EF4-FFF2-40B4-BE49-F238E27FC236}">
                <a16:creationId xmlns:a16="http://schemas.microsoft.com/office/drawing/2014/main" id="{5D37F4BA-0573-2B60-934A-D6421C02A1A8}"/>
              </a:ext>
            </a:extLst>
          </p:cNvPr>
          <p:cNvSpPr>
            <a:spLocks noGrp="1" noChangeArrowheads="1"/>
          </p:cNvSpPr>
          <p:nvPr>
            <p:ph type="subTitle" idx="1"/>
          </p:nvPr>
        </p:nvSpPr>
        <p:spPr>
          <a:xfrm>
            <a:off x="1259632" y="5301208"/>
            <a:ext cx="6400800" cy="697632"/>
          </a:xfrm>
        </p:spPr>
        <p:txBody>
          <a:bodyPr/>
          <a:lstStyle/>
          <a:p>
            <a:pPr algn="r" eaLnBrk="1" hangingPunct="1"/>
            <a:r>
              <a:rPr lang="en-GB" altLang="en-US"/>
              <a:t>chris@psyctc.org</a:t>
            </a:r>
          </a:p>
        </p:txBody>
      </p:sp>
      <p:sp>
        <p:nvSpPr>
          <p:cNvPr id="2" name="TextBox 1">
            <a:extLst>
              <a:ext uri="{FF2B5EF4-FFF2-40B4-BE49-F238E27FC236}">
                <a16:creationId xmlns:a16="http://schemas.microsoft.com/office/drawing/2014/main" id="{2CB6C76A-2C2A-AEDE-6FE8-AD2231F9663C}"/>
              </a:ext>
            </a:extLst>
          </p:cNvPr>
          <p:cNvSpPr txBox="1"/>
          <p:nvPr/>
        </p:nvSpPr>
        <p:spPr>
          <a:xfrm>
            <a:off x="107504" y="1408212"/>
            <a:ext cx="9417963" cy="3416320"/>
          </a:xfrm>
          <a:prstGeom prst="rect">
            <a:avLst/>
          </a:prstGeom>
          <a:noFill/>
        </p:spPr>
        <p:txBody>
          <a:bodyPr wrap="none" rtlCol="0">
            <a:spAutoFit/>
          </a:bodyPr>
          <a:lstStyle/>
          <a:p>
            <a:r>
              <a:rPr lang="en-GB"/>
              <a:t>Resources</a:t>
            </a:r>
          </a:p>
          <a:p>
            <a:pPr marL="273050" lvl="1" indent="-273050">
              <a:buFont typeface="Arial" panose="020B0604020202020204" pitchFamily="34" charset="0"/>
              <a:buChar char="•"/>
            </a:pPr>
            <a:r>
              <a:rPr lang="en-GB"/>
              <a:t>OMbook: 	</a:t>
            </a:r>
            <a:r>
              <a:rPr lang="en-GB">
                <a:hlinkClick r:id="rId2"/>
              </a:rPr>
              <a:t>https://ombook.psyctc.org/book/</a:t>
            </a:r>
            <a:endParaRPr lang="en-GB"/>
          </a:p>
          <a:p>
            <a:pPr marL="273050" lvl="1" indent="-273050">
              <a:buFont typeface="Arial" panose="020B0604020202020204" pitchFamily="34" charset="0"/>
              <a:buChar char="•"/>
            </a:pPr>
            <a:r>
              <a:rPr lang="en-GB"/>
              <a:t>Glossary:	</a:t>
            </a:r>
            <a:r>
              <a:rPr lang="en-GB">
                <a:hlinkClick r:id="rId3"/>
              </a:rPr>
              <a:t>https://www.psyctc.org/psyctc/book/glossary/</a:t>
            </a:r>
            <a:endParaRPr lang="en-GB"/>
          </a:p>
          <a:p>
            <a:pPr marL="273050" lvl="1" indent="-273050">
              <a:buFont typeface="Arial" panose="020B0604020202020204" pitchFamily="34" charset="0"/>
              <a:buChar char="•"/>
            </a:pPr>
            <a:r>
              <a:rPr lang="en-GB"/>
              <a:t>CORE site: 	</a:t>
            </a:r>
            <a:r>
              <a:rPr lang="en-GB">
                <a:hlinkClick r:id="rId4"/>
              </a:rPr>
              <a:t>https://www.coresystemtrust.org.uk/</a:t>
            </a:r>
            <a:br>
              <a:rPr lang="en-GB"/>
            </a:br>
            <a:r>
              <a:rPr lang="en-GB"/>
              <a:t>Spanish:	</a:t>
            </a:r>
            <a:r>
              <a:rPr lang="en-GB">
                <a:hlinkClick r:id="rId5"/>
              </a:rPr>
              <a:t>https://www.coresystemtrust.org.uk/espanol/</a:t>
            </a:r>
            <a:r>
              <a:rPr lang="en-GB"/>
              <a:t>			</a:t>
            </a:r>
          </a:p>
          <a:p>
            <a:pPr marL="273050" lvl="1" indent="-273050">
              <a:buFont typeface="Arial" panose="020B0604020202020204" pitchFamily="34" charset="0"/>
              <a:buChar char="•"/>
            </a:pPr>
            <a:r>
              <a:rPr lang="en-GB"/>
              <a:t>Rblog:	</a:t>
            </a:r>
            <a:r>
              <a:rPr lang="en-GB">
                <a:hlinkClick r:id="rId6"/>
              </a:rPr>
              <a:t>https://www.psyctc.org/Rblog/</a:t>
            </a:r>
            <a:endParaRPr lang="en-GB"/>
          </a:p>
          <a:p>
            <a:pPr marL="273050" lvl="1" indent="-273050">
              <a:buFont typeface="Arial" panose="020B0604020202020204" pitchFamily="34" charset="0"/>
              <a:buChar char="•"/>
            </a:pPr>
            <a:r>
              <a:rPr lang="en-GB"/>
              <a:t>Shiny apps:	</a:t>
            </a:r>
            <a:r>
              <a:rPr lang="en-GB">
                <a:hlinkClick r:id="rId7"/>
              </a:rPr>
              <a:t>https://shiny.psyctc.org/</a:t>
            </a:r>
            <a:endParaRPr lang="en-GB"/>
          </a:p>
          <a:p>
            <a:pPr marL="273050" lvl="1" indent="-273050">
              <a:buFont typeface="Arial" panose="020B0604020202020204" pitchFamily="34" charset="0"/>
              <a:buChar char="•"/>
            </a:pPr>
            <a:r>
              <a:rPr lang="en-GB"/>
              <a:t>CECPfuns:	</a:t>
            </a:r>
            <a:r>
              <a:rPr lang="en-GB">
                <a:hlinkClick r:id="rId8"/>
              </a:rPr>
              <a:t>https://cecpfuns.psyctc.org/</a:t>
            </a:r>
            <a:endParaRPr lang="en-GB"/>
          </a:p>
          <a:p>
            <a:pPr marL="800100" lvl="1" indent="-342900">
              <a:buFont typeface="Arial" panose="020B0604020202020204" pitchFamily="34" charset="0"/>
              <a:buChar char="•"/>
            </a:pPr>
            <a:endParaRPr lang="en-GB"/>
          </a:p>
        </p:txBody>
      </p:sp>
      <p:pic>
        <p:nvPicPr>
          <p:cNvPr id="4" name="Picture 3" descr="A blue and white mosaic tile&#10;&#10;Description automatically generated">
            <a:extLst>
              <a:ext uri="{FF2B5EF4-FFF2-40B4-BE49-F238E27FC236}">
                <a16:creationId xmlns:a16="http://schemas.microsoft.com/office/drawing/2014/main" id="{01FACEA0-2604-F1F7-7137-AB77FC9C0A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6464" y="4653136"/>
            <a:ext cx="2065536" cy="206553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D233-4A45-248A-08F1-D24B0E1C2A3D}"/>
              </a:ext>
            </a:extLst>
          </p:cNvPr>
          <p:cNvSpPr>
            <a:spLocks noGrp="1"/>
          </p:cNvSpPr>
          <p:nvPr>
            <p:ph type="title"/>
          </p:nvPr>
        </p:nvSpPr>
        <p:spPr/>
        <p:txBody>
          <a:bodyPr/>
          <a:lstStyle/>
          <a:p>
            <a:r>
              <a:rPr lang="en-GB"/>
              <a:t>Progress!</a:t>
            </a:r>
          </a:p>
        </p:txBody>
      </p:sp>
      <p:sp>
        <p:nvSpPr>
          <p:cNvPr id="3" name="Content Placeholder 2">
            <a:extLst>
              <a:ext uri="{FF2B5EF4-FFF2-40B4-BE49-F238E27FC236}">
                <a16:creationId xmlns:a16="http://schemas.microsoft.com/office/drawing/2014/main" id="{CE43062B-2BED-19E9-07A4-1A52E4494A9C}"/>
              </a:ext>
            </a:extLst>
          </p:cNvPr>
          <p:cNvSpPr>
            <a:spLocks noGrp="1"/>
          </p:cNvSpPr>
          <p:nvPr>
            <p:ph idx="1"/>
          </p:nvPr>
        </p:nvSpPr>
        <p:spPr/>
        <p:txBody>
          <a:bodyPr/>
          <a:lstStyle/>
          <a:p>
            <a:r>
              <a:rPr lang="en-GB"/>
              <a:t>Epistemology</a:t>
            </a:r>
          </a:p>
          <a:p>
            <a:r>
              <a:rPr lang="en-GB">
                <a:solidFill>
                  <a:schemeClr val="accent3">
                    <a:lumMod val="50000"/>
                  </a:schemeClr>
                </a:solidFill>
              </a:rPr>
              <a:t>Methodology</a:t>
            </a:r>
          </a:p>
          <a:p>
            <a:pPr lvl="1"/>
            <a:r>
              <a:rPr lang="en-GB">
                <a:solidFill>
                  <a:schemeClr val="accent3">
                    <a:lumMod val="50000"/>
                  </a:schemeClr>
                </a:solidFill>
              </a:rPr>
              <a:t>Mappings</a:t>
            </a:r>
          </a:p>
          <a:p>
            <a:pPr lvl="1"/>
            <a:r>
              <a:rPr lang="en-GB">
                <a:solidFill>
                  <a:schemeClr val="accent3">
                    <a:lumMod val="50000"/>
                  </a:schemeClr>
                </a:solidFill>
              </a:rPr>
              <a:t>Units of analysis</a:t>
            </a:r>
          </a:p>
          <a:p>
            <a:r>
              <a:rPr lang="en-GB">
                <a:solidFill>
                  <a:schemeClr val="accent3">
                    <a:lumMod val="50000"/>
                  </a:schemeClr>
                </a:solidFill>
              </a:rPr>
              <a:t>Implications</a:t>
            </a:r>
          </a:p>
          <a:p>
            <a:r>
              <a:rPr lang="en-GB">
                <a:solidFill>
                  <a:schemeClr val="accent3">
                    <a:lumMod val="50000"/>
                  </a:schemeClr>
                </a:solidFill>
              </a:rPr>
              <a:t>Summarising</a:t>
            </a:r>
          </a:p>
        </p:txBody>
      </p:sp>
      <p:pic>
        <p:nvPicPr>
          <p:cNvPr id="7" name="Picture 6" descr="A screenshot of a computer&#10;&#10;Description automatically generated">
            <a:extLst>
              <a:ext uri="{FF2B5EF4-FFF2-40B4-BE49-F238E27FC236}">
                <a16:creationId xmlns:a16="http://schemas.microsoft.com/office/drawing/2014/main" id="{F09E1A0D-AEB5-4809-4132-F5E0D9E2D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807" y="4869160"/>
            <a:ext cx="6698193" cy="1412876"/>
          </a:xfrm>
          <a:prstGeom prst="rect">
            <a:avLst/>
          </a:prstGeom>
        </p:spPr>
      </p:pic>
      <p:pic>
        <p:nvPicPr>
          <p:cNvPr id="15" name="Picture 14" descr="Several vials of blood in a white plate&#10;&#10;Description automatically generated">
            <a:extLst>
              <a:ext uri="{FF2B5EF4-FFF2-40B4-BE49-F238E27FC236}">
                <a16:creationId xmlns:a16="http://schemas.microsoft.com/office/drawing/2014/main" id="{2BAE6314-B49E-A736-820E-BAAE91904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138" y="1700808"/>
            <a:ext cx="3745270" cy="2493561"/>
          </a:xfrm>
          <a:prstGeom prst="rect">
            <a:avLst/>
          </a:prstGeom>
        </p:spPr>
      </p:pic>
    </p:spTree>
    <p:extLst>
      <p:ext uri="{BB962C8B-B14F-4D97-AF65-F5344CB8AC3E}">
        <p14:creationId xmlns:p14="http://schemas.microsoft.com/office/powerpoint/2010/main" val="3194869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327C06-5508-062C-B012-986E8F5836AF}"/>
              </a:ext>
            </a:extLst>
          </p:cNvPr>
          <p:cNvSpPr>
            <a:spLocks noGrp="1"/>
          </p:cNvSpPr>
          <p:nvPr>
            <p:ph type="title"/>
          </p:nvPr>
        </p:nvSpPr>
        <p:spPr>
          <a:xfrm>
            <a:off x="323528" y="2154932"/>
            <a:ext cx="7391400" cy="2548136"/>
          </a:xfrm>
        </p:spPr>
        <p:txBody>
          <a:bodyPr/>
          <a:lstStyle/>
          <a:p>
            <a:r>
              <a:rPr lang="en-GB"/>
              <a:t>“How is it that we think we know what it is that we think we know?”</a:t>
            </a:r>
            <a:br>
              <a:rPr lang="en-GB"/>
            </a:br>
            <a:r>
              <a:rPr lang="en-GB" sz="2400"/>
              <a:t>(Evans, c. 1984)</a:t>
            </a:r>
          </a:p>
        </p:txBody>
      </p:sp>
      <p:sp>
        <p:nvSpPr>
          <p:cNvPr id="2" name="Title 3">
            <a:extLst>
              <a:ext uri="{FF2B5EF4-FFF2-40B4-BE49-F238E27FC236}">
                <a16:creationId xmlns:a16="http://schemas.microsoft.com/office/drawing/2014/main" id="{930D8422-2217-2FC8-1128-ABFA1CE63714}"/>
              </a:ext>
            </a:extLst>
          </p:cNvPr>
          <p:cNvSpPr txBox="1">
            <a:spLocks/>
          </p:cNvSpPr>
          <p:nvPr/>
        </p:nvSpPr>
        <p:spPr bwMode="auto">
          <a:xfrm>
            <a:off x="228600" y="304800"/>
            <a:ext cx="7391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kern="1200">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imes New Roman" panose="02020603050405020304" pitchFamily="18" charset="0"/>
              </a:defRPr>
            </a:lvl2pPr>
            <a:lvl3pPr algn="ctr" rtl="0" eaLnBrk="0" fontAlgn="base" hangingPunct="0">
              <a:spcBef>
                <a:spcPct val="0"/>
              </a:spcBef>
              <a:spcAft>
                <a:spcPct val="0"/>
              </a:spcAft>
              <a:defRPr sz="4400" i="1">
                <a:solidFill>
                  <a:schemeClr val="tx2"/>
                </a:solidFill>
                <a:latin typeface="Times New Roman" panose="02020603050405020304" pitchFamily="18" charset="0"/>
              </a:defRPr>
            </a:lvl3pPr>
            <a:lvl4pPr algn="ctr" rtl="0" eaLnBrk="0" fontAlgn="base" hangingPunct="0">
              <a:spcBef>
                <a:spcPct val="0"/>
              </a:spcBef>
              <a:spcAft>
                <a:spcPct val="0"/>
              </a:spcAft>
              <a:defRPr sz="4400" i="1">
                <a:solidFill>
                  <a:schemeClr val="tx2"/>
                </a:solidFill>
                <a:latin typeface="Times New Roman" panose="02020603050405020304" pitchFamily="18" charset="0"/>
              </a:defRPr>
            </a:lvl4pPr>
            <a:lvl5pPr algn="ctr" rtl="0" eaLnBrk="0" fontAlgn="base" hangingPunct="0">
              <a:spcBef>
                <a:spcPct val="0"/>
              </a:spcBef>
              <a:spcAft>
                <a:spcPct val="0"/>
              </a:spcAft>
              <a:defRPr sz="4400" i="1">
                <a:solidFill>
                  <a:schemeClr val="tx2"/>
                </a:solidFill>
                <a:latin typeface="Times New Roman" panose="02020603050405020304" pitchFamily="18" charset="0"/>
              </a:defRPr>
            </a:lvl5pPr>
            <a:lvl6pPr marL="457200" algn="ctr" rtl="0" fontAlgn="base">
              <a:spcBef>
                <a:spcPct val="0"/>
              </a:spcBef>
              <a:spcAft>
                <a:spcPct val="0"/>
              </a:spcAft>
              <a:defRPr sz="4400" i="1">
                <a:solidFill>
                  <a:schemeClr val="tx2"/>
                </a:solidFill>
                <a:latin typeface="Times New Roman" panose="02020603050405020304" pitchFamily="18" charset="0"/>
              </a:defRPr>
            </a:lvl6pPr>
            <a:lvl7pPr marL="914400" algn="ctr" rtl="0" fontAlgn="base">
              <a:spcBef>
                <a:spcPct val="0"/>
              </a:spcBef>
              <a:spcAft>
                <a:spcPct val="0"/>
              </a:spcAft>
              <a:defRPr sz="4400" i="1">
                <a:solidFill>
                  <a:schemeClr val="tx2"/>
                </a:solidFill>
                <a:latin typeface="Times New Roman" panose="02020603050405020304" pitchFamily="18" charset="0"/>
              </a:defRPr>
            </a:lvl7pPr>
            <a:lvl8pPr marL="1371600" algn="ctr" rtl="0" fontAlgn="base">
              <a:spcBef>
                <a:spcPct val="0"/>
              </a:spcBef>
              <a:spcAft>
                <a:spcPct val="0"/>
              </a:spcAft>
              <a:defRPr sz="4400" i="1">
                <a:solidFill>
                  <a:schemeClr val="tx2"/>
                </a:solidFill>
                <a:latin typeface="Times New Roman" panose="02020603050405020304" pitchFamily="18" charset="0"/>
              </a:defRPr>
            </a:lvl8pPr>
            <a:lvl9pPr marL="1828800" algn="ctr" rtl="0" fontAlgn="base">
              <a:spcBef>
                <a:spcPct val="0"/>
              </a:spcBef>
              <a:spcAft>
                <a:spcPct val="0"/>
              </a:spcAft>
              <a:defRPr sz="4400" i="1">
                <a:solidFill>
                  <a:schemeClr val="tx2"/>
                </a:solidFill>
                <a:latin typeface="Times New Roman" panose="02020603050405020304" pitchFamily="18" charset="0"/>
              </a:defRPr>
            </a:lvl9pPr>
          </a:lstStyle>
          <a:p>
            <a:r>
              <a:rPr lang="en-GB"/>
              <a:t>Epistemology</a:t>
            </a:r>
          </a:p>
        </p:txBody>
      </p:sp>
    </p:spTree>
    <p:extLst>
      <p:ext uri="{BB962C8B-B14F-4D97-AF65-F5344CB8AC3E}">
        <p14:creationId xmlns:p14="http://schemas.microsoft.com/office/powerpoint/2010/main" val="3704362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F2419-A71C-4FE0-D8E6-3C6C56B25922}"/>
              </a:ext>
            </a:extLst>
          </p:cNvPr>
          <p:cNvSpPr>
            <a:spLocks noGrp="1"/>
          </p:cNvSpPr>
          <p:nvPr>
            <p:ph type="title"/>
          </p:nvPr>
        </p:nvSpPr>
        <p:spPr/>
        <p:txBody>
          <a:bodyPr/>
          <a:lstStyle/>
          <a:p>
            <a:r>
              <a:rPr lang="en-GB"/>
              <a:t>Epistemology</a:t>
            </a:r>
          </a:p>
        </p:txBody>
      </p:sp>
      <p:sp>
        <p:nvSpPr>
          <p:cNvPr id="3" name="Content Placeholder 2">
            <a:extLst>
              <a:ext uri="{FF2B5EF4-FFF2-40B4-BE49-F238E27FC236}">
                <a16:creationId xmlns:a16="http://schemas.microsoft.com/office/drawing/2014/main" id="{960E4AD1-70B2-E7C0-2BB8-74253EB3BF18}"/>
              </a:ext>
            </a:extLst>
          </p:cNvPr>
          <p:cNvSpPr>
            <a:spLocks noGrp="1"/>
          </p:cNvSpPr>
          <p:nvPr>
            <p:ph idx="1"/>
          </p:nvPr>
        </p:nvSpPr>
        <p:spPr/>
        <p:txBody>
          <a:bodyPr/>
          <a:lstStyle/>
          <a:p>
            <a:r>
              <a:rPr lang="en-GB"/>
              <a:t>My position is a mix of:</a:t>
            </a:r>
          </a:p>
          <a:p>
            <a:pPr lvl="1"/>
            <a:r>
              <a:rPr lang="en-GB"/>
              <a:t>Critical realist: I do think the idea that there is an external world is useful, I just think we can know it other than by discourse about it.</a:t>
            </a:r>
          </a:p>
          <a:p>
            <a:pPr lvl="1"/>
            <a:r>
              <a:rPr lang="en-GB"/>
              <a:t>Contextual: I see those discourses as located in settings, often professions, with preferred modes of discourse.</a:t>
            </a:r>
          </a:p>
          <a:p>
            <a:pPr lvl="1"/>
            <a:r>
              <a:rPr lang="en-GB"/>
              <a:t>Pragmatic: I’m largely interested in evidential value in terms of utility.</a:t>
            </a:r>
          </a:p>
          <a:p>
            <a:endParaRPr lang="en-GB"/>
          </a:p>
        </p:txBody>
      </p:sp>
    </p:spTree>
    <p:extLst>
      <p:ext uri="{BB962C8B-B14F-4D97-AF65-F5344CB8AC3E}">
        <p14:creationId xmlns:p14="http://schemas.microsoft.com/office/powerpoint/2010/main" val="1965711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8A3A-823D-D442-060D-7FDF59C16A04}"/>
              </a:ext>
            </a:extLst>
          </p:cNvPr>
          <p:cNvSpPr>
            <a:spLocks noGrp="1"/>
          </p:cNvSpPr>
          <p:nvPr>
            <p:ph type="title"/>
          </p:nvPr>
        </p:nvSpPr>
        <p:spPr/>
        <p:txBody>
          <a:bodyPr/>
          <a:lstStyle/>
          <a:p>
            <a:r>
              <a:rPr lang="en-GB"/>
              <a:t>Differences (epistemologically)</a:t>
            </a:r>
          </a:p>
        </p:txBody>
      </p:sp>
      <p:sp>
        <p:nvSpPr>
          <p:cNvPr id="5" name="Content Placeholder 4">
            <a:extLst>
              <a:ext uri="{FF2B5EF4-FFF2-40B4-BE49-F238E27FC236}">
                <a16:creationId xmlns:a16="http://schemas.microsoft.com/office/drawing/2014/main" id="{8C9E0CA9-73F3-BEE6-ECD8-9C5B185A22B8}"/>
              </a:ext>
            </a:extLst>
          </p:cNvPr>
          <p:cNvSpPr>
            <a:spLocks noGrp="1"/>
          </p:cNvSpPr>
          <p:nvPr>
            <p:ph sz="half" idx="1"/>
          </p:nvPr>
        </p:nvSpPr>
        <p:spPr/>
        <p:txBody>
          <a:bodyPr/>
          <a:lstStyle/>
          <a:p>
            <a:pPr marL="0" indent="0" algn="ctr">
              <a:buNone/>
            </a:pPr>
            <a:r>
              <a:rPr lang="en-GB">
                <a:solidFill>
                  <a:srgbClr val="FF0000"/>
                </a:solidFill>
              </a:rPr>
              <a:t>Blood tests</a:t>
            </a:r>
          </a:p>
          <a:p>
            <a:pPr marL="180975" lvl="0" indent="-180975">
              <a:buFont typeface="Arial" panose="020B0604020202020204" pitchFamily="34" charset="0"/>
              <a:buChar char="•"/>
              <a:tabLst>
                <a:tab pos="361950" algn="l"/>
              </a:tabLst>
            </a:pPr>
            <a:r>
              <a:rPr lang="en-GB" sz="2400"/>
              <a:t>I think there is an external: blood, with components</a:t>
            </a:r>
            <a:endParaRPr lang="es-EC" sz="2400"/>
          </a:p>
          <a:p>
            <a:pPr marL="180975" lvl="0" indent="-180975">
              <a:buFont typeface="Arial" panose="020B0604020202020204" pitchFamily="34" charset="0"/>
              <a:buChar char="•"/>
              <a:tabLst>
                <a:tab pos="361950" algn="l"/>
              </a:tabLst>
            </a:pPr>
            <a:r>
              <a:rPr lang="en-GB" sz="2400"/>
              <a:t>I think we have tools to measure the components</a:t>
            </a:r>
            <a:endParaRPr lang="es-EC" sz="2400"/>
          </a:p>
          <a:p>
            <a:pPr marL="180975" lvl="0" indent="-180975">
              <a:buFont typeface="Arial" panose="020B0604020202020204" pitchFamily="34" charset="0"/>
              <a:buChar char="•"/>
              <a:tabLst>
                <a:tab pos="361950" algn="l"/>
              </a:tabLst>
            </a:pPr>
            <a:r>
              <a:rPr lang="en-GB" sz="2400"/>
              <a:t>I think those externals, i.e. blood components are there in all of us …</a:t>
            </a:r>
            <a:endParaRPr lang="es-EC" sz="2400"/>
          </a:p>
          <a:p>
            <a:pPr marL="180975" lvl="0" indent="-180975">
              <a:buFont typeface="Arial" panose="020B0604020202020204" pitchFamily="34" charset="0"/>
              <a:buChar char="•"/>
              <a:tabLst>
                <a:tab pos="361950" algn="l"/>
              </a:tabLst>
            </a:pPr>
            <a:r>
              <a:rPr lang="es-EC" sz="2400"/>
              <a:t>… and that our components vary importantly</a:t>
            </a:r>
            <a:endParaRPr lang="en-GB" sz="1400"/>
          </a:p>
          <a:p>
            <a:endParaRPr lang="en-GB" sz="2400"/>
          </a:p>
        </p:txBody>
      </p:sp>
      <p:sp>
        <p:nvSpPr>
          <p:cNvPr id="6" name="Content Placeholder 5">
            <a:extLst>
              <a:ext uri="{FF2B5EF4-FFF2-40B4-BE49-F238E27FC236}">
                <a16:creationId xmlns:a16="http://schemas.microsoft.com/office/drawing/2014/main" id="{8AF51200-5DBC-0D06-2D9E-2FCD20CC7CA7}"/>
              </a:ext>
            </a:extLst>
          </p:cNvPr>
          <p:cNvSpPr>
            <a:spLocks noGrp="1"/>
          </p:cNvSpPr>
          <p:nvPr>
            <p:ph sz="half" idx="2"/>
          </p:nvPr>
        </p:nvSpPr>
        <p:spPr/>
        <p:txBody>
          <a:bodyPr/>
          <a:lstStyle/>
          <a:p>
            <a:pPr marL="0" indent="0" algn="ctr">
              <a:buNone/>
            </a:pPr>
            <a:r>
              <a:rPr lang="en-GB">
                <a:solidFill>
                  <a:srgbClr val="FF0000"/>
                </a:solidFill>
              </a:rPr>
              <a:t>Questionnaires</a:t>
            </a:r>
          </a:p>
          <a:p>
            <a:pPr marL="180975" lvl="0" indent="-180975">
              <a:buFont typeface="Arial" panose="020B0604020202020204" pitchFamily="34" charset="0"/>
              <a:buChar char="•"/>
            </a:pPr>
            <a:r>
              <a:rPr lang="en-GB" sz="2400"/>
              <a:t>I think we have “internal” states that </a:t>
            </a:r>
            <a:r>
              <a:rPr lang="es-EC" sz="2400"/>
              <a:t>matter, are powerful</a:t>
            </a:r>
          </a:p>
          <a:p>
            <a:pPr marL="180975" lvl="0" indent="-180975">
              <a:buFont typeface="Arial" panose="020B0604020202020204" pitchFamily="34" charset="0"/>
              <a:buChar char="•"/>
            </a:pPr>
            <a:r>
              <a:rPr lang="es-EC" sz="2400"/>
              <a:t>We communicate and leak information about them</a:t>
            </a:r>
          </a:p>
          <a:p>
            <a:pPr marL="180975" lvl="0" indent="-180975">
              <a:buFont typeface="Arial" panose="020B0604020202020204" pitchFamily="34" charset="0"/>
              <a:buChar char="•"/>
            </a:pPr>
            <a:r>
              <a:rPr lang="es-EC" sz="2400"/>
              <a:t>These internals may reflect “external” knowables (fMRI, electrode probes) but that’s not usable</a:t>
            </a:r>
            <a:endParaRPr lang="en-GB" sz="1400"/>
          </a:p>
          <a:p>
            <a:endParaRPr lang="en-GB" sz="2400"/>
          </a:p>
        </p:txBody>
      </p:sp>
    </p:spTree>
    <p:extLst>
      <p:ext uri="{BB962C8B-B14F-4D97-AF65-F5344CB8AC3E}">
        <p14:creationId xmlns:p14="http://schemas.microsoft.com/office/powerpoint/2010/main" val="1138962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8A3A-823D-D442-060D-7FDF59C16A04}"/>
              </a:ext>
            </a:extLst>
          </p:cNvPr>
          <p:cNvSpPr>
            <a:spLocks noGrp="1"/>
          </p:cNvSpPr>
          <p:nvPr>
            <p:ph type="title"/>
          </p:nvPr>
        </p:nvSpPr>
        <p:spPr/>
        <p:txBody>
          <a:bodyPr/>
          <a:lstStyle/>
          <a:p>
            <a:r>
              <a:rPr lang="en-GB"/>
              <a:t>Differences (pragmatically)</a:t>
            </a:r>
          </a:p>
        </p:txBody>
      </p:sp>
      <p:sp>
        <p:nvSpPr>
          <p:cNvPr id="5" name="Content Placeholder 4">
            <a:extLst>
              <a:ext uri="{FF2B5EF4-FFF2-40B4-BE49-F238E27FC236}">
                <a16:creationId xmlns:a16="http://schemas.microsoft.com/office/drawing/2014/main" id="{8C9E0CA9-73F3-BEE6-ECD8-9C5B185A22B8}"/>
              </a:ext>
            </a:extLst>
          </p:cNvPr>
          <p:cNvSpPr>
            <a:spLocks noGrp="1"/>
          </p:cNvSpPr>
          <p:nvPr>
            <p:ph sz="half" idx="1"/>
          </p:nvPr>
        </p:nvSpPr>
        <p:spPr/>
        <p:txBody>
          <a:bodyPr/>
          <a:lstStyle/>
          <a:p>
            <a:pPr marL="0" indent="0" algn="ctr">
              <a:buNone/>
            </a:pPr>
            <a:r>
              <a:rPr lang="en-GB">
                <a:solidFill>
                  <a:srgbClr val="FF0000"/>
                </a:solidFill>
              </a:rPr>
              <a:t>Blood tests</a:t>
            </a:r>
          </a:p>
          <a:p>
            <a:pPr marL="180975" lvl="0" indent="-180975">
              <a:buFont typeface="Arial" panose="020B0604020202020204" pitchFamily="34" charset="0"/>
              <a:buChar char="•"/>
              <a:tabLst>
                <a:tab pos="361950" algn="l"/>
              </a:tabLst>
            </a:pPr>
            <a:r>
              <a:rPr lang="en-GB" sz="2400"/>
              <a:t>Can test the same samples many times</a:t>
            </a:r>
          </a:p>
          <a:p>
            <a:pPr marL="180975" lvl="0" indent="-180975">
              <a:buFont typeface="Arial" panose="020B0604020202020204" pitchFamily="34" charset="0"/>
              <a:buChar char="•"/>
              <a:tabLst>
                <a:tab pos="361950" algn="l"/>
              </a:tabLst>
            </a:pPr>
            <a:r>
              <a:rPr lang="en-GB" sz="2400"/>
              <a:t>Can create liquids of known glucose content</a:t>
            </a:r>
          </a:p>
          <a:p>
            <a:pPr marL="180975" lvl="0" indent="-180975">
              <a:buFont typeface="Arial" panose="020B0604020202020204" pitchFamily="34" charset="0"/>
              <a:buChar char="•"/>
              <a:tabLst>
                <a:tab pos="361950" algn="l"/>
              </a:tabLst>
            </a:pPr>
            <a:r>
              <a:rPr lang="en-GB" sz="2400"/>
              <a:t>These create referential samples</a:t>
            </a:r>
          </a:p>
          <a:p>
            <a:pPr marL="180975" lvl="0" indent="-180975">
              <a:buFont typeface="Arial" panose="020B0604020202020204" pitchFamily="34" charset="0"/>
              <a:buChar char="•"/>
              <a:tabLst>
                <a:tab pos="361950" algn="l"/>
              </a:tabLst>
            </a:pPr>
            <a:r>
              <a:rPr lang="en-GB" sz="2400"/>
              <a:t>Beyond allowing the test (if conscious) the client cannot change the value at the moment of testing</a:t>
            </a:r>
          </a:p>
          <a:p>
            <a:pPr marL="180975" lvl="0" indent="-180975">
              <a:buFont typeface="Arial" panose="020B0604020202020204" pitchFamily="34" charset="0"/>
              <a:buChar char="•"/>
              <a:tabLst>
                <a:tab pos="361950" algn="l"/>
              </a:tabLst>
            </a:pPr>
            <a:endParaRPr lang="en-GB" sz="1400"/>
          </a:p>
          <a:p>
            <a:endParaRPr lang="en-GB" sz="2400"/>
          </a:p>
        </p:txBody>
      </p:sp>
      <p:sp>
        <p:nvSpPr>
          <p:cNvPr id="6" name="Content Placeholder 5">
            <a:extLst>
              <a:ext uri="{FF2B5EF4-FFF2-40B4-BE49-F238E27FC236}">
                <a16:creationId xmlns:a16="http://schemas.microsoft.com/office/drawing/2014/main" id="{8AF51200-5DBC-0D06-2D9E-2FCD20CC7CA7}"/>
              </a:ext>
            </a:extLst>
          </p:cNvPr>
          <p:cNvSpPr>
            <a:spLocks noGrp="1"/>
          </p:cNvSpPr>
          <p:nvPr>
            <p:ph sz="half" idx="2"/>
          </p:nvPr>
        </p:nvSpPr>
        <p:spPr/>
        <p:txBody>
          <a:bodyPr/>
          <a:lstStyle/>
          <a:p>
            <a:pPr marL="0" indent="0" algn="ctr">
              <a:buNone/>
            </a:pPr>
            <a:r>
              <a:rPr lang="en-GB">
                <a:solidFill>
                  <a:srgbClr val="FF0000"/>
                </a:solidFill>
              </a:rPr>
              <a:t>Questionnaires</a:t>
            </a:r>
          </a:p>
          <a:p>
            <a:pPr marL="180975" lvl="0" indent="-180975">
              <a:buFont typeface="Arial" panose="020B0604020202020204" pitchFamily="34" charset="0"/>
              <a:buChar char="•"/>
            </a:pPr>
            <a:r>
              <a:rPr lang="en-GB" sz="2400"/>
              <a:t>One person can only complete one qu’aire once at any one time</a:t>
            </a:r>
          </a:p>
          <a:p>
            <a:pPr marL="180975" lvl="0" indent="-180975">
              <a:buFont typeface="Arial" panose="020B0604020202020204" pitchFamily="34" charset="0"/>
              <a:buChar char="•"/>
            </a:pPr>
            <a:r>
              <a:rPr lang="en-GB" sz="2400"/>
              <a:t>There are no referential values (this is a “1.7 person”)</a:t>
            </a:r>
          </a:p>
          <a:p>
            <a:pPr marL="180975" lvl="0" indent="-180975">
              <a:buFont typeface="Arial" panose="020B0604020202020204" pitchFamily="34" charset="0"/>
              <a:buChar char="•"/>
            </a:pPr>
            <a:r>
              <a:rPr lang="en-GB" sz="2400"/>
              <a:t>Clients are active in creating their scores</a:t>
            </a:r>
          </a:p>
          <a:p>
            <a:pPr marL="180975" lvl="0" indent="-180975">
              <a:buFont typeface="Arial" panose="020B0604020202020204" pitchFamily="34" charset="0"/>
              <a:buChar char="•"/>
            </a:pPr>
            <a:r>
              <a:rPr lang="en-GB" sz="2400"/>
              <a:t>They depend on client understanding the text</a:t>
            </a:r>
          </a:p>
          <a:p>
            <a:pPr marL="180975" lvl="0" indent="-180975">
              <a:buFont typeface="Arial" panose="020B0604020202020204" pitchFamily="34" charset="0"/>
              <a:buChar char="•"/>
            </a:pPr>
            <a:endParaRPr lang="en-GB" sz="1400"/>
          </a:p>
          <a:p>
            <a:endParaRPr lang="en-GB" sz="2400"/>
          </a:p>
        </p:txBody>
      </p:sp>
    </p:spTree>
    <p:extLst>
      <p:ext uri="{BB962C8B-B14F-4D97-AF65-F5344CB8AC3E}">
        <p14:creationId xmlns:p14="http://schemas.microsoft.com/office/powerpoint/2010/main" val="165374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BD233-4A45-248A-08F1-D24B0E1C2A3D}"/>
              </a:ext>
            </a:extLst>
          </p:cNvPr>
          <p:cNvSpPr>
            <a:spLocks noGrp="1"/>
          </p:cNvSpPr>
          <p:nvPr>
            <p:ph type="title"/>
          </p:nvPr>
        </p:nvSpPr>
        <p:spPr/>
        <p:txBody>
          <a:bodyPr/>
          <a:lstStyle/>
          <a:p>
            <a:r>
              <a:rPr lang="en-GB"/>
              <a:t>Progress!</a:t>
            </a:r>
          </a:p>
        </p:txBody>
      </p:sp>
      <p:sp>
        <p:nvSpPr>
          <p:cNvPr id="3" name="Content Placeholder 2">
            <a:extLst>
              <a:ext uri="{FF2B5EF4-FFF2-40B4-BE49-F238E27FC236}">
                <a16:creationId xmlns:a16="http://schemas.microsoft.com/office/drawing/2014/main" id="{CE43062B-2BED-19E9-07A4-1A52E4494A9C}"/>
              </a:ext>
            </a:extLst>
          </p:cNvPr>
          <p:cNvSpPr>
            <a:spLocks noGrp="1"/>
          </p:cNvSpPr>
          <p:nvPr>
            <p:ph idx="1"/>
          </p:nvPr>
        </p:nvSpPr>
        <p:spPr/>
        <p:txBody>
          <a:bodyPr/>
          <a:lstStyle/>
          <a:p>
            <a:r>
              <a:rPr lang="en-GB">
                <a:solidFill>
                  <a:srgbClr val="00B050"/>
                </a:solidFill>
              </a:rPr>
              <a:t>Epistemology</a:t>
            </a:r>
          </a:p>
          <a:p>
            <a:r>
              <a:rPr lang="en-GB"/>
              <a:t>Methodology</a:t>
            </a:r>
          </a:p>
          <a:p>
            <a:pPr lvl="1"/>
            <a:r>
              <a:rPr lang="en-GB"/>
              <a:t>Mappings</a:t>
            </a:r>
          </a:p>
          <a:p>
            <a:pPr lvl="1"/>
            <a:r>
              <a:rPr lang="en-GB"/>
              <a:t>Units of analysis</a:t>
            </a:r>
          </a:p>
          <a:p>
            <a:r>
              <a:rPr lang="en-GB">
                <a:solidFill>
                  <a:schemeClr val="accent3">
                    <a:lumMod val="75000"/>
                  </a:schemeClr>
                </a:solidFill>
              </a:rPr>
              <a:t>Implications</a:t>
            </a:r>
          </a:p>
          <a:p>
            <a:r>
              <a:rPr lang="en-GB">
                <a:solidFill>
                  <a:schemeClr val="accent3">
                    <a:lumMod val="75000"/>
                  </a:schemeClr>
                </a:solidFill>
              </a:rPr>
              <a:t>Summarising</a:t>
            </a:r>
          </a:p>
        </p:txBody>
      </p:sp>
      <p:pic>
        <p:nvPicPr>
          <p:cNvPr id="5" name="Picture 4" descr="A hand holding a tube with a red liquid&#10;&#10;Description automatically generated">
            <a:extLst>
              <a:ext uri="{FF2B5EF4-FFF2-40B4-BE49-F238E27FC236}">
                <a16:creationId xmlns:a16="http://schemas.microsoft.com/office/drawing/2014/main" id="{B9CBEEE2-E164-32DA-E9B4-FFD80AD9B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816" y="4120467"/>
            <a:ext cx="5178925" cy="2718935"/>
          </a:xfrm>
          <a:prstGeom prst="rect">
            <a:avLst/>
          </a:prstGeom>
        </p:spPr>
      </p:pic>
      <p:pic>
        <p:nvPicPr>
          <p:cNvPr id="7" name="Picture 6" descr="A close-up of a questionnaire&#10;&#10;Description automatically generated">
            <a:extLst>
              <a:ext uri="{FF2B5EF4-FFF2-40B4-BE49-F238E27FC236}">
                <a16:creationId xmlns:a16="http://schemas.microsoft.com/office/drawing/2014/main" id="{B2256B11-00CC-3F22-5940-F8A371943B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016" y="840640"/>
            <a:ext cx="4857984" cy="3248922"/>
          </a:xfrm>
          <a:prstGeom prst="rect">
            <a:avLst/>
          </a:prstGeom>
        </p:spPr>
      </p:pic>
    </p:spTree>
    <p:extLst>
      <p:ext uri="{BB962C8B-B14F-4D97-AF65-F5344CB8AC3E}">
        <p14:creationId xmlns:p14="http://schemas.microsoft.com/office/powerpoint/2010/main" val="2020228930"/>
      </p:ext>
    </p:extLst>
  </p:cSld>
  <p:clrMapOvr>
    <a:masterClrMapping/>
  </p:clrMapOvr>
</p:sld>
</file>

<file path=ppt/theme/theme1.xml><?xml version="1.0" encoding="utf-8"?>
<a:theme xmlns:a="http://schemas.openxmlformats.org/drawingml/2006/main" name="Japanese Waves">
  <a:themeElements>
    <a:clrScheme name="Japanese Waves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clrMap bg1="lt1" tx1="dk1" bg2="lt2" tx2="dk2" accent1="accent1" accent2="accent2" accent3="accent3" accent4="accent4" accent5="accent5" accent6="accent6" hlink="hlink" folHlink="folHlink"/>
    </a:extraClrScheme>
    <a:extraClrScheme>
      <a:clrScheme name="Japanese Waves 3">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Designs\Japanese Waves.pot</Template>
  <TotalTime>4753</TotalTime>
  <Words>1958</Words>
  <Application>Microsoft Office PowerPoint</Application>
  <PresentationFormat>On-screen Show (4:3)</PresentationFormat>
  <Paragraphs>243</Paragraphs>
  <Slides>37</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Symbol</vt:lpstr>
      <vt:lpstr>Times New Roman</vt:lpstr>
      <vt:lpstr>Wingdings</vt:lpstr>
      <vt:lpstr>Japanese Waves</vt:lpstr>
      <vt:lpstr>Questionnaires are not like blood tests: the art and craft of measurement in psychotherapy</vt:lpstr>
      <vt:lpstr>PowerPoint Presentation</vt:lpstr>
      <vt:lpstr>Outline</vt:lpstr>
      <vt:lpstr>Progress!</vt:lpstr>
      <vt:lpstr>“How is it that we think we know what it is that we think we know?” (Evans, c. 1984)</vt:lpstr>
      <vt:lpstr>Epistemology</vt:lpstr>
      <vt:lpstr>Differences (epistemologically)</vt:lpstr>
      <vt:lpstr>Differences (pragmatically)</vt:lpstr>
      <vt:lpstr>Progress!</vt:lpstr>
      <vt:lpstr>Differences (measurement)</vt:lpstr>
      <vt:lpstr>Differences (maths)</vt:lpstr>
      <vt:lpstr>Measurement quality (blood)</vt:lpstr>
      <vt:lpstr>Measurement quality (blood)</vt:lpstr>
      <vt:lpstr>Measurement quality (q’aires)</vt:lpstr>
      <vt:lpstr>Validity (psychometric)</vt:lpstr>
      <vt:lpstr>Validity (psychometric) #2</vt:lpstr>
      <vt:lpstr>Progress!</vt:lpstr>
      <vt:lpstr>Progress!</vt:lpstr>
      <vt:lpstr>Latent variable models</vt:lpstr>
      <vt:lpstr>Summarising latent variable models</vt:lpstr>
      <vt:lpstr>Progress!</vt:lpstr>
      <vt:lpstr>Mapping for how many participants/clients?</vt:lpstr>
      <vt:lpstr>n = 1 versus n ≫ 1</vt:lpstr>
      <vt:lpstr>n = 1 versus n ≫ 1</vt:lpstr>
      <vt:lpstr>Summary</vt:lpstr>
      <vt:lpstr>Progress!</vt:lpstr>
      <vt:lpstr>Does this matter? Pragmatic evidential value</vt:lpstr>
      <vt:lpstr>Utility of tests #1: Blood tests</vt:lpstr>
      <vt:lpstr>Utility of tests #1: Blood tests</vt:lpstr>
      <vt:lpstr>Utility of tests #1: Blood tests</vt:lpstr>
      <vt:lpstr>Utility #2: someone seeks psychological help …</vt:lpstr>
      <vt:lpstr>Working with the individual</vt:lpstr>
      <vt:lpstr>Data to monitor this work</vt:lpstr>
      <vt:lpstr>Progress!</vt:lpstr>
      <vt:lpstr>Both have a shared risk</vt:lpstr>
      <vt:lpstr>References</vt:lpstr>
      <vt:lpstr>Thanks!</vt:lpstr>
    </vt:vector>
  </TitlesOfParts>
  <Company>Nottinghamshire Healthcare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CORE-OM Clinical Outcomes in Routine Evaluation - Outcome Measure</dc:title>
  <dc:creator>Chris Evans</dc:creator>
  <cp:lastModifiedBy>Chris Evans</cp:lastModifiedBy>
  <cp:revision>85</cp:revision>
  <dcterms:created xsi:type="dcterms:W3CDTF">2005-10-27T15:38:52Z</dcterms:created>
  <dcterms:modified xsi:type="dcterms:W3CDTF">2024-05-29T15:03:04Z</dcterms:modified>
</cp:coreProperties>
</file>